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7" r:id="rId2"/>
    <p:sldId id="258" r:id="rId3"/>
    <p:sldId id="259" r:id="rId4"/>
    <p:sldId id="260" r:id="rId5"/>
    <p:sldId id="369" r:id="rId6"/>
    <p:sldId id="383" r:id="rId7"/>
    <p:sldId id="362" r:id="rId8"/>
    <p:sldId id="385" r:id="rId9"/>
    <p:sldId id="281" r:id="rId10"/>
    <p:sldId id="282" r:id="rId11"/>
    <p:sldId id="284" r:id="rId12"/>
    <p:sldId id="285" r:id="rId13"/>
    <p:sldId id="286" r:id="rId14"/>
    <p:sldId id="376" r:id="rId15"/>
    <p:sldId id="287" r:id="rId16"/>
    <p:sldId id="377" r:id="rId17"/>
    <p:sldId id="384" r:id="rId18"/>
    <p:sldId id="288" r:id="rId19"/>
    <p:sldId id="289" r:id="rId20"/>
    <p:sldId id="371" r:id="rId21"/>
    <p:sldId id="293" r:id="rId22"/>
    <p:sldId id="358" r:id="rId23"/>
    <p:sldId id="290" r:id="rId24"/>
    <p:sldId id="372" r:id="rId25"/>
    <p:sldId id="291" r:id="rId26"/>
    <p:sldId id="373" r:id="rId27"/>
    <p:sldId id="374" r:id="rId28"/>
    <p:sldId id="306" r:id="rId29"/>
    <p:sldId id="368" r:id="rId30"/>
    <p:sldId id="355" r:id="rId31"/>
    <p:sldId id="378" r:id="rId32"/>
    <p:sldId id="367" r:id="rId33"/>
    <p:sldId id="364" r:id="rId34"/>
    <p:sldId id="365" r:id="rId35"/>
    <p:sldId id="381" r:id="rId36"/>
    <p:sldId id="379" r:id="rId37"/>
    <p:sldId id="382" r:id="rId38"/>
    <p:sldId id="380" r:id="rId39"/>
    <p:sldId id="366" r:id="rId40"/>
    <p:sldId id="275" r:id="rId41"/>
    <p:sldId id="279" r:id="rId42"/>
    <p:sldId id="277" r:id="rId4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2958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2"/>
    <p:restoredTop sz="94681"/>
  </p:normalViewPr>
  <p:slideViewPr>
    <p:cSldViewPr snapToGrid="0">
      <p:cViewPr varScale="1">
        <p:scale>
          <a:sx n="114" d="100"/>
          <a:sy n="114" d="100"/>
        </p:scale>
        <p:origin x="1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jpeg>
</file>

<file path=ppt/media/image11.jpeg>
</file>

<file path=ppt/media/image12.jpeg>
</file>

<file path=ppt/media/image13.tiff>
</file>

<file path=ppt/media/image14.gif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21.tiff>
</file>

<file path=ppt/media/image22.tiff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png>
</file>

<file path=ppt/media/image3.png>
</file>

<file path=ppt/media/image30.jpeg>
</file>

<file path=ppt/media/image31.jpeg>
</file>

<file path=ppt/media/image32.jp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8F6FC-84FB-4D4E-BBF7-0959C9991303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A413D5-7902-8649-93EF-DBC690F0CFF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3609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" name="Google Shape;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" name="Google Shape;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1" name="Google Shape;4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8" name="Google Shape;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8" name="Google Shape;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88376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6" name="Google Shape;16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9" name="Google Shape;17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0A79B3-73ED-B14E-B059-100CA4671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3DC9DF-D570-F26B-D3B6-65C30863F6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7CB901-9183-368E-D87F-0215063F6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51CB85E-7943-42DD-DF61-9FDD7002F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539AED1-C38C-9EE3-A619-0F4C9144B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49092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A99740-FF67-A2A5-E081-A20460725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CB7E09-D269-6C11-981E-C8C120EAC3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A636F8-A6D8-14C3-B381-CB6D2704B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78C3DD-5B4C-19ED-5E3F-A518A9194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2E9E67-E877-B0B3-C28F-5B1AEA329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9796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F2FFE55-9DFB-3710-C7CC-7FDFBD8777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2DA4C0D-CF4C-746C-A6BE-14130AE6CE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805686-B5B4-4386-C3CA-442530150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8CD64D8-6B6E-FD64-3010-43DCC5075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AC9540-82D9-4FE5-F645-4DE87F8A5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57346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">
  <p:cSld name="Portada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  <p:pic>
        <p:nvPicPr>
          <p:cNvPr id="14" name="Google Shape;14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908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8957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parador 2">
  <p:cSld name="Separador 2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5"/>
          <p:cNvPicPr preferRelativeResize="0"/>
          <p:nvPr/>
        </p:nvPicPr>
        <p:blipFill rotWithShape="1">
          <a:blip r:embed="rId2">
            <a:alphaModFix/>
          </a:blip>
          <a:srcRect l="4876" t="8919" r="4874" b="8539"/>
          <a:stretch/>
        </p:blipFill>
        <p:spPr>
          <a:xfrm>
            <a:off x="-1" y="0"/>
            <a:ext cx="12192001" cy="63188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91509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ntilla foto">
  <p:cSld name="plantilla foto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6"/>
          <p:cNvSpPr/>
          <p:nvPr/>
        </p:nvSpPr>
        <p:spPr>
          <a:xfrm>
            <a:off x="6632223" y="1368778"/>
            <a:ext cx="4755444" cy="4628445"/>
          </a:xfrm>
          <a:prstGeom prst="rect">
            <a:avLst/>
          </a:prstGeom>
          <a:solidFill>
            <a:srgbClr val="FEC926"/>
          </a:soli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" name="Google Shape;19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90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6"/>
          <p:cNvSpPr>
            <a:spLocks noGrp="1"/>
          </p:cNvSpPr>
          <p:nvPr>
            <p:ph type="pic" idx="2"/>
          </p:nvPr>
        </p:nvSpPr>
        <p:spPr>
          <a:xfrm>
            <a:off x="6830484" y="1608667"/>
            <a:ext cx="4826000" cy="4671484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0445186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ntilla 1">
  <p:cSld name="Plantilla 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908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23280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ntilla sencilla">
  <p:cSld name="plantilla sencilla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908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05612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erre">
  <p:cSld name="Cierr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908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0936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F47154-3FCE-60F3-F360-5B28EFC2B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09133B-67FB-85CE-9607-023CB0694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D4159A-CA10-4EAF-6AC5-95874D166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A55A75-ED35-104C-6EAA-0DCF2AEDC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3EB4FF-5D98-5F90-EF2E-2B071804C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41513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6CAAB0-7D50-7659-7BB3-60F079741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656E46C-8CA4-EE97-1F82-4E0969411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A6C3B7-D0B8-2E1A-AEB0-DEAA0C68A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440D5B-C895-516C-DF9D-CDAFBD618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D931E3-567C-C074-F9B8-37BD70BD5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7762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A61A93-77C5-F55B-2D75-49C97484B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7F6902-B98F-6274-AB28-36E0FEA1BA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0246808-012E-7BEC-4505-C4F550009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AC81729-697C-3540-6343-EB9190CFB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E149989-A977-75DB-35B9-058B205C1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EECF0EC-CD9B-D7EB-8239-9B4D41F64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50165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B4F744-32EF-A217-7007-41A138F8B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EF7D9EA-74DA-5C9D-6655-2A83902C75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7A1D067-8616-1F9D-0B6A-E2749440C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2462B85-3249-4FB3-B5C7-7AE66E58B6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7B38C88-6A32-455E-9D40-FCD0911D87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9E2FF91-E50C-2707-7AB5-48D17E529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94797A0-6F9C-D3DD-0478-881109806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F31E015-2728-8245-7B8E-65A610119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5907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2D9CA4-472D-3798-1EC3-F0B3D23DC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99E58CA-4956-7746-9C67-F456EBDE2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406BBCF-EAF0-C656-4411-F6058C828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6F61F11-AFA7-697A-DDCE-EFD9DA431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50820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4231977-CFF5-03AE-4565-5654C56DA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677F86C-FDB2-F7E2-263B-E34250677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BF9255C-020D-3F45-DF5D-0AF1B680C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3026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FF5E0-301D-8335-AF80-76F256D32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79BC60-42B2-A973-D697-905A2C178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754872C-B501-FD1A-7EBA-65456B7D4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288B8B-F775-B82B-0859-E99648CDD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4B2A27-2BA2-4F3B-D70C-7708A273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E1E450E-3688-3476-15F1-54149C051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03144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D6FB51-2ACA-4A22-4DDB-18F01DC2F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D260DA5-3F9B-6B17-36B0-D278BF3614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2515F53-15C6-E3A8-0873-1A0BB1870B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ABDDA81-4981-1A5A-12C4-6A5653CA8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F979917-0EEE-E761-0019-8B67C1D62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2FD5C7F-4ECC-DB85-ECA1-8CC096A6A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8469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404BF3C-463E-C8D0-7EB3-1B55876C4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2B6019-230B-C299-FF8D-C4E9A734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48F5E5-823C-6636-0E3B-90EDAFC4E6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1DE98-50F1-7944-8EE4-649A42B339B5}" type="datetimeFigureOut">
              <a:rPr lang="es-MX" smtClean="0"/>
              <a:t>14/09/24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A01098A-3419-BBD6-8F08-63930E8AA3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7191549-16D7-5A4B-361C-A99F817203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882CC-7525-1344-881E-FA14CFA73A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49956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smartslider3.com/bakery-page/" TargetMode="Externa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pencil.softonic.com/mac" TargetMode="External"/><Relationship Id="rId13" Type="http://schemas.openxmlformats.org/officeDocument/2006/relationships/hyperlink" Target="https://www.abtasty.com/es/ab-testing/" TargetMode="External"/><Relationship Id="rId18" Type="http://schemas.openxmlformats.org/officeDocument/2006/relationships/image" Target="../media/image35.svg"/><Relationship Id="rId3" Type="http://schemas.openxmlformats.org/officeDocument/2006/relationships/hyperlink" Target="https://www.youtube.com/watch?v=oW6dwEZIf3g" TargetMode="External"/><Relationship Id="rId21" Type="http://schemas.openxmlformats.org/officeDocument/2006/relationships/image" Target="../media/image37.svg"/><Relationship Id="rId7" Type="http://schemas.openxmlformats.org/officeDocument/2006/relationships/image" Target="../media/image33.png"/><Relationship Id="rId12" Type="http://schemas.openxmlformats.org/officeDocument/2006/relationships/hyperlink" Target="https://www.youtube.com/watch?v=oZv11ZmE0Ow" TargetMode="External"/><Relationship Id="rId17" Type="http://schemas.openxmlformats.org/officeDocument/2006/relationships/image" Target="../media/image34.png"/><Relationship Id="rId25" Type="http://schemas.openxmlformats.org/officeDocument/2006/relationships/hyperlink" Target="https://www.youtube.com/watch?v=71BCN9i-uc8" TargetMode="External"/><Relationship Id="rId2" Type="http://schemas.openxmlformats.org/officeDocument/2006/relationships/notesSlide" Target="../notesSlides/notesSlide8.xml"/><Relationship Id="rId16" Type="http://schemas.openxmlformats.org/officeDocument/2006/relationships/hyperlink" Target="https://pencil.en.uptodown.com/windows" TargetMode="External"/><Relationship Id="rId20" Type="http://schemas.openxmlformats.org/officeDocument/2006/relationships/image" Target="../media/image36.png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www.youtube.com/watch?v=4Kz6grdCBQU" TargetMode="External"/><Relationship Id="rId11" Type="http://schemas.openxmlformats.org/officeDocument/2006/relationships/hyperlink" Target="https://www.youtube.com/watch?v=bptPpkmprNw" TargetMode="External"/><Relationship Id="rId24" Type="http://schemas.openxmlformats.org/officeDocument/2006/relationships/image" Target="../media/image39.svg"/><Relationship Id="rId5" Type="http://schemas.openxmlformats.org/officeDocument/2006/relationships/hyperlink" Target="https://www.youtube.com/watch?v=07Xs-ctuAGo" TargetMode="External"/><Relationship Id="rId15" Type="http://schemas.openxmlformats.org/officeDocument/2006/relationships/hyperlink" Target="https://blog.hubspot.es/marketing/como-ejecutar-una-prueba-ab" TargetMode="External"/><Relationship Id="rId23" Type="http://schemas.openxmlformats.org/officeDocument/2006/relationships/image" Target="../media/image38.png"/><Relationship Id="rId10" Type="http://schemas.openxmlformats.org/officeDocument/2006/relationships/hyperlink" Target="https://www.youtube.com/watch?v=hXGjI8G_RZ4" TargetMode="External"/><Relationship Id="rId19" Type="http://schemas.openxmlformats.org/officeDocument/2006/relationships/hyperlink" Target="https://www.lucidchart.com/pages/es/ejemplos/mapa-conceptual" TargetMode="External"/><Relationship Id="rId4" Type="http://schemas.openxmlformats.org/officeDocument/2006/relationships/image" Target="../media/image32.jpg"/><Relationship Id="rId9" Type="http://schemas.openxmlformats.org/officeDocument/2006/relationships/hyperlink" Target="https://miro.com/apps/" TargetMode="External"/><Relationship Id="rId14" Type="http://schemas.openxmlformats.org/officeDocument/2006/relationships/hyperlink" Target="https://www.youtube.com/watch?v=mqi5shw2r5A" TargetMode="External"/><Relationship Id="rId22" Type="http://schemas.openxmlformats.org/officeDocument/2006/relationships/hyperlink" Target="https://raidboxes.io/es/blog/webdesign-development/ux-design-psychology/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"/>
          <p:cNvSpPr txBox="1"/>
          <p:nvPr/>
        </p:nvSpPr>
        <p:spPr>
          <a:xfrm>
            <a:off x="9488964" y="6065505"/>
            <a:ext cx="2632152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r">
              <a:buClr>
                <a:srgbClr val="000000"/>
              </a:buClr>
              <a:buSzPts val="1200"/>
            </a:pPr>
            <a:r>
              <a:rPr lang="es-MX" sz="1600" dirty="0">
                <a:solidFill>
                  <a:srgbClr val="17365D"/>
                </a:solidFill>
                <a:latin typeface="Arial"/>
                <a:cs typeface="Arial"/>
              </a:rPr>
              <a:t>14</a:t>
            </a:r>
            <a:r>
              <a:rPr lang="es-MX" sz="1600" dirty="0">
                <a:solidFill>
                  <a:srgbClr val="17365D"/>
                </a:solidFill>
                <a:latin typeface="Arial"/>
                <a:cs typeface="Arial"/>
                <a:sym typeface="Arial"/>
              </a:rPr>
              <a:t>-09-2024</a:t>
            </a:r>
            <a:endParaRPr sz="1600" dirty="0">
              <a:solidFill>
                <a:srgbClr val="17365D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" name="Google Shape;30;p1"/>
          <p:cNvSpPr txBox="1"/>
          <p:nvPr/>
        </p:nvSpPr>
        <p:spPr>
          <a:xfrm>
            <a:off x="326065" y="4354880"/>
            <a:ext cx="6974959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2667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Sesión #1 </a:t>
            </a:r>
            <a:endParaRPr sz="2400" dirty="0"/>
          </a:p>
        </p:txBody>
      </p:sp>
      <p:sp>
        <p:nvSpPr>
          <p:cNvPr id="31" name="Google Shape;31;p1"/>
          <p:cNvSpPr txBox="1"/>
          <p:nvPr/>
        </p:nvSpPr>
        <p:spPr>
          <a:xfrm>
            <a:off x="326063" y="4717871"/>
            <a:ext cx="6974959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1600" dirty="0">
                <a:solidFill>
                  <a:schemeClr val="lt1"/>
                </a:solidFill>
              </a:rPr>
              <a:t>Diseño de Interfaces 1</a:t>
            </a:r>
            <a:endParaRPr sz="2400" dirty="0"/>
          </a:p>
        </p:txBody>
      </p:sp>
      <p:sp>
        <p:nvSpPr>
          <p:cNvPr id="32" name="Google Shape;32;p1"/>
          <p:cNvSpPr txBox="1"/>
          <p:nvPr/>
        </p:nvSpPr>
        <p:spPr>
          <a:xfrm>
            <a:off x="326062" y="4966077"/>
            <a:ext cx="6974959" cy="3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lvl="0"/>
            <a:r>
              <a:rPr lang="es-MX" sz="1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fatima.fernandez@umi.edu.mx</a:t>
            </a:r>
            <a:endParaRPr sz="1050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"/>
          <p:cNvSpPr txBox="1"/>
          <p:nvPr/>
        </p:nvSpPr>
        <p:spPr>
          <a:xfrm>
            <a:off x="326061" y="3964038"/>
            <a:ext cx="8404015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2667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Fátima Fernández de Lara Barrón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6782CD1-EBA0-9348-8360-3E151BA82E15}"/>
              </a:ext>
            </a:extLst>
          </p:cNvPr>
          <p:cNvSpPr txBox="1"/>
          <p:nvPr/>
        </p:nvSpPr>
        <p:spPr>
          <a:xfrm>
            <a:off x="326064" y="1573621"/>
            <a:ext cx="115398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¿CÓMO PROCESA NUESTRO CEREBRO LA INFORMACIÓN?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1AB8815-F1F3-1344-BDB2-FF941073CAD6}"/>
              </a:ext>
            </a:extLst>
          </p:cNvPr>
          <p:cNvSpPr txBox="1"/>
          <p:nvPr/>
        </p:nvSpPr>
        <p:spPr>
          <a:xfrm>
            <a:off x="326064" y="2767184"/>
            <a:ext cx="10802680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A través de los </a:t>
            </a: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principios de Gestalt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es como nuestros cerebros procesan y agrupan la información que nos proporcionan las nuevas teconologías. </a:t>
            </a:r>
          </a:p>
        </p:txBody>
      </p:sp>
    </p:spTree>
    <p:extLst>
      <p:ext uri="{BB962C8B-B14F-4D97-AF65-F5344CB8AC3E}">
        <p14:creationId xmlns:p14="http://schemas.microsoft.com/office/powerpoint/2010/main" val="1494418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A305C7A-3896-EB4E-BD9C-AB5FD0832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334" y="1534160"/>
            <a:ext cx="6773333" cy="4064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13B7110-D312-4B42-BD11-21DBF4B6EBB4}"/>
              </a:ext>
            </a:extLst>
          </p:cNvPr>
          <p:cNvSpPr txBox="1"/>
          <p:nvPr/>
        </p:nvSpPr>
        <p:spPr>
          <a:xfrm>
            <a:off x="3330194" y="980162"/>
            <a:ext cx="22628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Los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objetos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están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más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cerca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otros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se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perciben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como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grupos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F4DEFD9-6F9D-0F46-9CBE-5884D842FBEC}"/>
              </a:ext>
            </a:extLst>
          </p:cNvPr>
          <p:cNvSpPr txBox="1"/>
          <p:nvPr/>
        </p:nvSpPr>
        <p:spPr>
          <a:xfrm>
            <a:off x="6406430" y="857049"/>
            <a:ext cx="22628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Los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objetos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 con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apariencia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similar se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agrupan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. (el color es clave para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organización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D0E1563-6D72-284D-88E2-EDEE2807F3E6}"/>
              </a:ext>
            </a:extLst>
          </p:cNvPr>
          <p:cNvSpPr txBox="1"/>
          <p:nvPr/>
        </p:nvSpPr>
        <p:spPr>
          <a:xfrm>
            <a:off x="4326424" y="4551125"/>
            <a:ext cx="19524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Se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utiliza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alineación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agrupar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elementos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siguen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una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dirección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específico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F4F5F14-56DB-1F47-B714-BA36E1196D79}"/>
              </a:ext>
            </a:extLst>
          </p:cNvPr>
          <p:cNvSpPr txBox="1"/>
          <p:nvPr/>
        </p:nvSpPr>
        <p:spPr>
          <a:xfrm>
            <a:off x="2587370" y="4551125"/>
            <a:ext cx="19524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Ocurre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cuando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Se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generan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espacios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entre los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elementos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estos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simbolizan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algo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para el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cerebro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0E6513FF-0C18-9A4D-B306-F6B60679D486}"/>
              </a:ext>
            </a:extLst>
          </p:cNvPr>
          <p:cNvSpPr/>
          <p:nvPr/>
        </p:nvSpPr>
        <p:spPr>
          <a:xfrm>
            <a:off x="6209521" y="2686373"/>
            <a:ext cx="2459795" cy="24797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256467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5C4671DB-0822-6649-BED9-7AEE18245BF7}"/>
              </a:ext>
            </a:extLst>
          </p:cNvPr>
          <p:cNvSpPr txBox="1"/>
          <p:nvPr/>
        </p:nvSpPr>
        <p:spPr>
          <a:xfrm>
            <a:off x="2467142" y="3936951"/>
            <a:ext cx="656633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Destino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dirección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común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ctr"/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nuestro cerebro tiende a percibir como un conjunto aquellos elementos que se mueven conjuntamente, se mueven del mismo modo o se mueven de forma reposada respecto a otros. (ej. slider o menú desplegable)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Menu Desplegable Animado by Israel Larrondo on Dribbble">
            <a:extLst>
              <a:ext uri="{FF2B5EF4-FFF2-40B4-BE49-F238E27FC236}">
                <a16:creationId xmlns:a16="http://schemas.microsoft.com/office/drawing/2014/main" id="{D18E1581-0F81-F205-6C91-A0EFD5C90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2302" y="1048214"/>
            <a:ext cx="3642732" cy="2732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699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C686E451-E004-1549-9851-E6EDA09E15AF}"/>
              </a:ext>
            </a:extLst>
          </p:cNvPr>
          <p:cNvSpPr txBox="1"/>
          <p:nvPr/>
        </p:nvSpPr>
        <p:spPr>
          <a:xfrm>
            <a:off x="2492216" y="5265111"/>
            <a:ext cx="72075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dirty="0"/>
              <a:t>El principio de la </a:t>
            </a:r>
            <a:r>
              <a:rPr lang="es-MX" sz="2400" b="1" dirty="0"/>
              <a:t>región común</a:t>
            </a:r>
            <a:r>
              <a:rPr lang="es-MX" sz="2400" dirty="0"/>
              <a:t> nos dice que cuando encontramos varios elementos que forman parte de una sola </a:t>
            </a:r>
            <a:r>
              <a:rPr lang="es-MX" sz="2400" b="1" dirty="0"/>
              <a:t>región</a:t>
            </a:r>
            <a:r>
              <a:rPr lang="es-MX" sz="2400" dirty="0"/>
              <a:t>, los asociamos como un solo grupo. </a:t>
            </a:r>
            <a:endParaRPr lang="en-US" sz="1600" b="1" dirty="0">
              <a:latin typeface="Gotham" pitchFamily="2" charset="0"/>
            </a:endParaRPr>
          </a:p>
        </p:txBody>
      </p:sp>
      <p:pic>
        <p:nvPicPr>
          <p:cNvPr id="3074" name="Picture 2" descr="Container | UI Design &amp; Patterns | User Experience Toolkit for Insights Hub  and Industrial IoT">
            <a:extLst>
              <a:ext uri="{FF2B5EF4-FFF2-40B4-BE49-F238E27FC236}">
                <a16:creationId xmlns:a16="http://schemas.microsoft.com/office/drawing/2014/main" id="{50654EE0-0099-C151-ECB0-8A68E4E7B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4644" y="903249"/>
            <a:ext cx="6216650" cy="413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825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 Teoría de la Gestalt y sus leyes aplicadas al Diseño Gráfico">
            <a:extLst>
              <a:ext uri="{FF2B5EF4-FFF2-40B4-BE49-F238E27FC236}">
                <a16:creationId xmlns:a16="http://schemas.microsoft.com/office/drawing/2014/main" id="{4AB12AE6-DEEA-6A6A-2E1F-A92A0AD0B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592" y="1146742"/>
            <a:ext cx="7758075" cy="518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1404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42CEE4D-F6EE-BF47-A971-B9B9B32FECF7}"/>
              </a:ext>
            </a:extLst>
          </p:cNvPr>
          <p:cNvSpPr txBox="1"/>
          <p:nvPr/>
        </p:nvSpPr>
        <p:spPr>
          <a:xfrm>
            <a:off x="326064" y="1573622"/>
            <a:ext cx="10802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EFECTO DOPAMINA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CB15AB6-48F9-D449-BEF5-EFBAB455A639}"/>
              </a:ext>
            </a:extLst>
          </p:cNvPr>
          <p:cNvSpPr txBox="1"/>
          <p:nvPr/>
        </p:nvSpPr>
        <p:spPr>
          <a:xfrm>
            <a:off x="326064" y="2239931"/>
            <a:ext cx="10802680" cy="2965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Este efecto se desarrolla en el </a:t>
            </a: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cerebro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, se genera una </a:t>
            </a: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sustancia química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que afecta las emociones como consecuencia de ciertas recompensas. Esto se relaciona con el desarrollo de interfaces pues tambien se buscan recompensas. 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endParaRPr lang="es-MX" sz="2667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Mediante las </a:t>
            </a: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emociones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 y las </a:t>
            </a: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expectativas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 conocemos las necesidades de nuestros usuarios.</a:t>
            </a:r>
          </a:p>
        </p:txBody>
      </p:sp>
    </p:spTree>
    <p:extLst>
      <p:ext uri="{BB962C8B-B14F-4D97-AF65-F5344CB8AC3E}">
        <p14:creationId xmlns:p14="http://schemas.microsoft.com/office/powerpoint/2010/main" val="3832476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03171C78-DD48-E9F4-AE01-53F51CBBF6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1" r="9086"/>
          <a:stretch/>
        </p:blipFill>
        <p:spPr bwMode="auto">
          <a:xfrm>
            <a:off x="2948940" y="883920"/>
            <a:ext cx="6294120" cy="5425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1912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hlinkClick r:id="rId2"/>
            <a:extLst>
              <a:ext uri="{FF2B5EF4-FFF2-40B4-BE49-F238E27FC236}">
                <a16:creationId xmlns:a16="http://schemas.microsoft.com/office/drawing/2014/main" id="{AB4DCFED-835D-3531-F42F-64E2E87DE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453408"/>
            <a:ext cx="7772400" cy="450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697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CDECAEC-4C97-2440-9D8F-254C901D06B6}"/>
              </a:ext>
            </a:extLst>
          </p:cNvPr>
          <p:cNvSpPr txBox="1"/>
          <p:nvPr/>
        </p:nvSpPr>
        <p:spPr>
          <a:xfrm>
            <a:off x="326065" y="1459926"/>
            <a:ext cx="108026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ELEMENTOS QUE PROVEEN RETROALIMENTACIÓN POSITIVA E INTERACCIÓN GUIADA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BE720E4-4D9C-444D-8E3C-6B85271A2411}"/>
              </a:ext>
            </a:extLst>
          </p:cNvPr>
          <p:cNvSpPr txBox="1"/>
          <p:nvPr/>
        </p:nvSpPr>
        <p:spPr>
          <a:xfrm>
            <a:off x="694660" y="2691119"/>
            <a:ext cx="10802680" cy="173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Notificaciones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Ventanas emergentes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Animaciones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Indicadores de progreso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34AC3FE-4C9E-B546-928B-CBCA05619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6448" y="2537528"/>
            <a:ext cx="3369835" cy="149770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8190862-8244-DE48-9686-591AB2FEB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9469" y="2437081"/>
            <a:ext cx="2907892" cy="117536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A458E67-234E-2B44-8E74-40379BEA0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8706" y="4191622"/>
            <a:ext cx="2849117" cy="160164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990F945-5395-CD4C-B853-0DDEB58171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3517" y="3920401"/>
            <a:ext cx="2385228" cy="238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06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160D15C-F150-C749-A00D-8065820EE460}"/>
              </a:ext>
            </a:extLst>
          </p:cNvPr>
          <p:cNvSpPr txBox="1"/>
          <p:nvPr/>
        </p:nvSpPr>
        <p:spPr>
          <a:xfrm>
            <a:off x="326064" y="1573622"/>
            <a:ext cx="10802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PRÁCTICAS DE DISEÑO DE INTERFACES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F7FCD67-B67F-3B4D-A679-60E59B813445}"/>
              </a:ext>
            </a:extLst>
          </p:cNvPr>
          <p:cNvSpPr txBox="1"/>
          <p:nvPr/>
        </p:nvSpPr>
        <p:spPr>
          <a:xfrm>
            <a:off x="326064" y="2239931"/>
            <a:ext cx="10802680" cy="2554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Estandarizar secuencias de tareas: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 Situaciones deben ser ejecutadas de manera similar.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Asegurar que los enlaces sean autoexplicativos: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Específicar claramente a dónde van los enlaces.</a:t>
            </a:r>
            <a:endParaRPr lang="es-MX" sz="2667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Utilizar títulos únicos y descriptivos: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Títulos deben de ser distintos. </a:t>
            </a:r>
          </a:p>
        </p:txBody>
      </p:sp>
    </p:spTree>
    <p:extLst>
      <p:ext uri="{BB962C8B-B14F-4D97-AF65-F5344CB8AC3E}">
        <p14:creationId xmlns:p14="http://schemas.microsoft.com/office/powerpoint/2010/main" val="1558586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"/>
          <p:cNvSpPr txBox="1"/>
          <p:nvPr/>
        </p:nvSpPr>
        <p:spPr>
          <a:xfrm>
            <a:off x="2608521" y="3244334"/>
            <a:ext cx="6974959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2400"/>
            </a:pPr>
            <a:r>
              <a:rPr lang="es-MX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Objetivo</a:t>
            </a:r>
            <a:endParaRPr sz="32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o Use Or Not To Use: Touch Gesture Controls For Mobile Interfaces —  Smashing Magazine">
            <a:extLst>
              <a:ext uri="{FF2B5EF4-FFF2-40B4-BE49-F238E27FC236}">
                <a16:creationId xmlns:a16="http://schemas.microsoft.com/office/drawing/2014/main" id="{BF33E791-7042-F08B-5374-8B20D3F09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7436" y="987702"/>
            <a:ext cx="5926406" cy="5231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6530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160D15C-F150-C749-A00D-8065820EE460}"/>
              </a:ext>
            </a:extLst>
          </p:cNvPr>
          <p:cNvSpPr txBox="1"/>
          <p:nvPr/>
        </p:nvSpPr>
        <p:spPr>
          <a:xfrm>
            <a:off x="326064" y="1573622"/>
            <a:ext cx="10802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PRÁCTICAS DE DISEÑO DE INTERFACES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F7FCD67-B67F-3B4D-A679-60E59B813445}"/>
              </a:ext>
            </a:extLst>
          </p:cNvPr>
          <p:cNvSpPr txBox="1"/>
          <p:nvPr/>
        </p:nvSpPr>
        <p:spPr>
          <a:xfrm>
            <a:off x="326064" y="2239931"/>
            <a:ext cx="10802680" cy="4196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Desarrollar páginas que puedan imprimirse apropiadamente: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Codificarse de manera inteligente en caso de que sea necesaria su impresión. 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Utilizar imágenes demostrativas: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Escoger imágenes pequeñas para que no exista tanto tiempo de espera para su carga. O en todo caso utilizar una menor resolución.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Diseñar de manera descriptiva: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El usuario debe saber para que sirve cada elemento.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Consistencia: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Utilizar de manera consistente terminología, abreviaciones, formatos y colores. </a:t>
            </a:r>
          </a:p>
        </p:txBody>
      </p:sp>
    </p:spTree>
    <p:extLst>
      <p:ext uri="{BB962C8B-B14F-4D97-AF65-F5344CB8AC3E}">
        <p14:creationId xmlns:p14="http://schemas.microsoft.com/office/powerpoint/2010/main" val="4802615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esign Better and Build Your Brand in Canva">
            <a:extLst>
              <a:ext uri="{FF2B5EF4-FFF2-40B4-BE49-F238E27FC236}">
                <a16:creationId xmlns:a16="http://schemas.microsoft.com/office/drawing/2014/main" id="{80D748FF-EAA5-C67E-1159-7156ABE062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6" r="-560"/>
          <a:stretch/>
        </p:blipFill>
        <p:spPr bwMode="auto">
          <a:xfrm>
            <a:off x="3055434" y="580275"/>
            <a:ext cx="2842446" cy="5675559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ow To Change To Landscape Mode In Canva, 54% OFF">
            <a:extLst>
              <a:ext uri="{FF2B5EF4-FFF2-40B4-BE49-F238E27FC236}">
                <a16:creationId xmlns:a16="http://schemas.microsoft.com/office/drawing/2014/main" id="{B6659B58-DE1D-2FFB-0847-16B136A0B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687970"/>
            <a:ext cx="3071345" cy="5460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0789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160D15C-F150-C749-A00D-8065820EE460}"/>
              </a:ext>
            </a:extLst>
          </p:cNvPr>
          <p:cNvSpPr txBox="1"/>
          <p:nvPr/>
        </p:nvSpPr>
        <p:spPr>
          <a:xfrm>
            <a:off x="326064" y="1573622"/>
            <a:ext cx="10802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PRÁCTICAS DE DISEÑO DE INTERFACES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F7FCD67-B67F-3B4D-A679-60E59B813445}"/>
              </a:ext>
            </a:extLst>
          </p:cNvPr>
          <p:cNvSpPr txBox="1"/>
          <p:nvPr/>
        </p:nvSpPr>
        <p:spPr>
          <a:xfrm>
            <a:off x="326064" y="2239931"/>
            <a:ext cx="10802680" cy="4607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Minimizar la cantidad de memoria cargada en el usuario: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Las tareas deben completarse en la menor cantidad de pasos posibles.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Ofrecer flexibilidad para mostrar los datos: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Usuarios deben  poder elegir la forma más conveniente de mostrar la información con la cual trabajan.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Utilizar el tipo adecuado de información auditiva: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Si quieres una acción positiva coloca audios suaves.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Ofrecer retroalimentación: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El sistema debe ser capaz de capacitar al usuario.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s-MX" sz="2667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s-MX" sz="2667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4303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on DarkMode puedes activar el modo oscuro en apps como Instagram si tu  móvil no tiene la opción en los ajustes">
            <a:extLst>
              <a:ext uri="{FF2B5EF4-FFF2-40B4-BE49-F238E27FC236}">
                <a16:creationId xmlns:a16="http://schemas.microsoft.com/office/drawing/2014/main" id="{EB21A698-8A7C-A885-57E2-13C55D1C6F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8459" y="743109"/>
            <a:ext cx="5240144" cy="5612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57628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160D15C-F150-C749-A00D-8065820EE460}"/>
              </a:ext>
            </a:extLst>
          </p:cNvPr>
          <p:cNvSpPr txBox="1"/>
          <p:nvPr/>
        </p:nvSpPr>
        <p:spPr>
          <a:xfrm>
            <a:off x="326064" y="1573621"/>
            <a:ext cx="108026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CONSIDERA LAS SIGUIENTES LIMITANTES PARA LLAMAR LA ATENCIÓN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CA744B2-42F5-784C-BBA7-4AB325D832EC}"/>
              </a:ext>
            </a:extLst>
          </p:cNvPr>
          <p:cNvSpPr txBox="1"/>
          <p:nvPr/>
        </p:nvSpPr>
        <p:spPr>
          <a:xfrm>
            <a:off x="326064" y="2678538"/>
            <a:ext cx="10802680" cy="173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No utilices más de dos niveles de intensidad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No utilices más de cuatro niveles de tamaño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No utilices más de tres tipos de letra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No utilices más de cuatro colores</a:t>
            </a:r>
          </a:p>
        </p:txBody>
      </p:sp>
    </p:spTree>
    <p:extLst>
      <p:ext uri="{BB962C8B-B14F-4D97-AF65-F5344CB8AC3E}">
        <p14:creationId xmlns:p14="http://schemas.microsoft.com/office/powerpoint/2010/main" val="40529751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🙅‍♂️ Man gesturing NO Emoji - Discord Emoji">
            <a:extLst>
              <a:ext uri="{FF2B5EF4-FFF2-40B4-BE49-F238E27FC236}">
                <a16:creationId xmlns:a16="http://schemas.microsoft.com/office/drawing/2014/main" id="{AAC097C8-98DA-67C2-2B80-714AF2E3E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020" y="4419599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87E2262A-4C7C-4C9B-E95B-25AE618D27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360" y="859315"/>
            <a:ext cx="2968224" cy="5139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3765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Pin on design">
            <a:extLst>
              <a:ext uri="{FF2B5EF4-FFF2-40B4-BE49-F238E27FC236}">
                <a16:creationId xmlns:a16="http://schemas.microsoft.com/office/drawing/2014/main" id="{67D46CC2-FEDC-65B6-32FD-0F2CA70BB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8510" y="1002535"/>
            <a:ext cx="6734979" cy="5051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Canadian Court Rules a Thumbs-Up Emoji Counts as a Contract Agreement - The  New York Times">
            <a:extLst>
              <a:ext uri="{FF2B5EF4-FFF2-40B4-BE49-F238E27FC236}">
                <a16:creationId xmlns:a16="http://schemas.microsoft.com/office/drawing/2014/main" id="{D4D1F17F-5A67-2832-5D00-A11AF4E9D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353" y="5169399"/>
            <a:ext cx="1574157" cy="884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28189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 txBox="1"/>
          <p:nvPr/>
        </p:nvSpPr>
        <p:spPr>
          <a:xfrm>
            <a:off x="2608521" y="3244334"/>
            <a:ext cx="6974959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2400"/>
            </a:pPr>
            <a:r>
              <a:rPr lang="es-MX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Actividad 1</a:t>
            </a:r>
            <a:endParaRPr sz="3200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32752120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437B4139-01DC-6F8B-6283-5BF787C1D036}"/>
              </a:ext>
            </a:extLst>
          </p:cNvPr>
          <p:cNvSpPr txBox="1"/>
          <p:nvPr/>
        </p:nvSpPr>
        <p:spPr>
          <a:xfrm>
            <a:off x="326064" y="2392429"/>
            <a:ext cx="10524073" cy="3570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800" dirty="0">
                <a:effectLst/>
                <a:latin typeface="Helvetica" pitchFamily="2" charset="0"/>
              </a:rPr>
              <a:t>Las tecnologías y las diferentes herramientas digitales han aperturado un sin fin de posibilidades en el área de diseño por tal es importante analizar a detalle los requisitos que un cliente solicita y lo que el usuario final necesita, realizar esto no es fácil y requiere precisar de manera crítica el equilibrio entre los requisitos y necesidades del mercado actual , aunado a la comparativa de la competencia y los cambios recurrentes en el mercado.</a:t>
            </a:r>
          </a:p>
        </p:txBody>
      </p:sp>
      <p:sp>
        <p:nvSpPr>
          <p:cNvPr id="3" name="Google Shape;67;p15">
            <a:extLst>
              <a:ext uri="{FF2B5EF4-FFF2-40B4-BE49-F238E27FC236}">
                <a16:creationId xmlns:a16="http://schemas.microsoft.com/office/drawing/2014/main" id="{C27A9BF5-9101-AA2C-AFF3-734AD9F1D2C9}"/>
              </a:ext>
            </a:extLst>
          </p:cNvPr>
          <p:cNvSpPr txBox="1"/>
          <p:nvPr/>
        </p:nvSpPr>
        <p:spPr>
          <a:xfrm>
            <a:off x="326064" y="1573621"/>
            <a:ext cx="10044661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3200" b="1" dirty="0">
                <a:solidFill>
                  <a:schemeClr val="dk1"/>
                </a:solidFill>
                <a:latin typeface="Montserrat Medium"/>
                <a:cs typeface="Montserrat Medium"/>
                <a:sym typeface="Montserrat Medium"/>
              </a:rPr>
              <a:t>CONTEXTUALIZACIÓN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1831449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"/>
          <p:cNvSpPr txBox="1"/>
          <p:nvPr/>
        </p:nvSpPr>
        <p:spPr>
          <a:xfrm>
            <a:off x="396949" y="1403481"/>
            <a:ext cx="5699052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>
              <a:buClr>
                <a:srgbClr val="000000"/>
              </a:buClr>
              <a:buSzPts val="2000"/>
            </a:pPr>
            <a:r>
              <a:rPr lang="es-MX" sz="2667" b="1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HOY APRENDEREMOS SOBRE:</a:t>
            </a:r>
            <a:endParaRPr lang="es-MX" sz="16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396947" y="2098147"/>
            <a:ext cx="5543108" cy="1354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626518" indent="-457189">
              <a:buClr>
                <a:srgbClr val="FFC000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667" dirty="0">
                <a:latin typeface="Arial" panose="020B0604020202020204" pitchFamily="34" charset="0"/>
                <a:cs typeface="Arial" panose="020B0604020202020204" pitchFamily="34" charset="0"/>
              </a:rPr>
              <a:t>¿Cómo diseñar una interfaz?</a:t>
            </a:r>
          </a:p>
          <a:p>
            <a:pPr marL="626518" indent="-457189">
              <a:buClr>
                <a:srgbClr val="FFC000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667" dirty="0">
                <a:latin typeface="Arial" panose="020B0604020202020204" pitchFamily="34" charset="0"/>
                <a:cs typeface="Arial" panose="020B0604020202020204" pitchFamily="34" charset="0"/>
              </a:rPr>
              <a:t>Características sobre el Diseño de una Interfaz</a:t>
            </a:r>
          </a:p>
        </p:txBody>
      </p:sp>
      <p:pic>
        <p:nvPicPr>
          <p:cNvPr id="6146" name="Picture 2" descr="Diseño De Interfaces UI/UX Para Tus Aplicaciones | Codster">
            <a:extLst>
              <a:ext uri="{FF2B5EF4-FFF2-40B4-BE49-F238E27FC236}">
                <a16:creationId xmlns:a16="http://schemas.microsoft.com/office/drawing/2014/main" id="{6CED2017-8C97-DA18-6231-B4A6E09558E6}"/>
              </a:ext>
            </a:extLst>
          </p:cNvPr>
          <p:cNvPicPr>
            <a:picLocks noGrp="1" noChangeAspect="1" noChangeArrowheads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3" r="4033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2B90E816-85E6-5840-9B89-CD1CE4E2B4C5}"/>
              </a:ext>
            </a:extLst>
          </p:cNvPr>
          <p:cNvSpPr txBox="1"/>
          <p:nvPr/>
        </p:nvSpPr>
        <p:spPr>
          <a:xfrm>
            <a:off x="326064" y="1573621"/>
            <a:ext cx="10044661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3200" b="1" dirty="0">
                <a:solidFill>
                  <a:schemeClr val="dk1"/>
                </a:solidFill>
                <a:latin typeface="Montserrat Medium"/>
                <a:cs typeface="Montserrat Medium"/>
                <a:sym typeface="Montserrat Medium"/>
              </a:rPr>
              <a:t>ESTRUCTURA ACTIVIDAD 1</a:t>
            </a:r>
            <a:endParaRPr lang="es-MX" sz="2400" dirty="0"/>
          </a:p>
        </p:txBody>
      </p:sp>
      <p:sp>
        <p:nvSpPr>
          <p:cNvPr id="3" name="Google Shape;67;p15">
            <a:extLst>
              <a:ext uri="{FF2B5EF4-FFF2-40B4-BE49-F238E27FC236}">
                <a16:creationId xmlns:a16="http://schemas.microsoft.com/office/drawing/2014/main" id="{549E2195-1ADA-E84C-B4FF-06E825A0BFF0}"/>
              </a:ext>
            </a:extLst>
          </p:cNvPr>
          <p:cNvSpPr txBox="1"/>
          <p:nvPr/>
        </p:nvSpPr>
        <p:spPr>
          <a:xfrm>
            <a:off x="733689" y="2189120"/>
            <a:ext cx="10044661" cy="38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Portada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Índice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Introducción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Descripción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Justificación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Desarrollo: Definición de funciones, Análisis de opiniones e Identificación de mejoras.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Conclusión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Referencias</a:t>
            </a:r>
          </a:p>
        </p:txBody>
      </p:sp>
    </p:spTree>
    <p:extLst>
      <p:ext uri="{BB962C8B-B14F-4D97-AF65-F5344CB8AC3E}">
        <p14:creationId xmlns:p14="http://schemas.microsoft.com/office/powerpoint/2010/main" val="13236920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437B4139-01DC-6F8B-6283-5BF787C1D036}"/>
              </a:ext>
            </a:extLst>
          </p:cNvPr>
          <p:cNvSpPr txBox="1"/>
          <p:nvPr/>
        </p:nvSpPr>
        <p:spPr>
          <a:xfrm>
            <a:off x="326064" y="2392429"/>
            <a:ext cx="10524073" cy="2277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800" dirty="0">
                <a:effectLst/>
                <a:latin typeface="Helvetica" pitchFamily="2" charset="0"/>
              </a:rPr>
              <a:t>Como se puede observar en las aplicaciones o sitios web de productos o servicios pueden presentar sus catálogos o muy cortos o muy extensos, su organización, colores, distribución, formato y proceso de vinculación son fundamentales para que el usuario final tenga una buena experiencia.</a:t>
            </a:r>
          </a:p>
        </p:txBody>
      </p:sp>
      <p:sp>
        <p:nvSpPr>
          <p:cNvPr id="3" name="Google Shape;67;p15">
            <a:extLst>
              <a:ext uri="{FF2B5EF4-FFF2-40B4-BE49-F238E27FC236}">
                <a16:creationId xmlns:a16="http://schemas.microsoft.com/office/drawing/2014/main" id="{C27A9BF5-9101-AA2C-AFF3-734AD9F1D2C9}"/>
              </a:ext>
            </a:extLst>
          </p:cNvPr>
          <p:cNvSpPr txBox="1"/>
          <p:nvPr/>
        </p:nvSpPr>
        <p:spPr>
          <a:xfrm>
            <a:off x="326064" y="1573621"/>
            <a:ext cx="10044661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3200" b="1" dirty="0">
                <a:solidFill>
                  <a:schemeClr val="dk1"/>
                </a:solidFill>
                <a:latin typeface="Montserrat Medium"/>
                <a:cs typeface="Montserrat Medium"/>
                <a:sym typeface="Montserrat Medium"/>
              </a:rPr>
              <a:t>CONTEXTUALIZACIÓN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19590580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437B4139-01DC-6F8B-6283-5BF787C1D036}"/>
              </a:ext>
            </a:extLst>
          </p:cNvPr>
          <p:cNvSpPr txBox="1"/>
          <p:nvPr/>
        </p:nvSpPr>
        <p:spPr>
          <a:xfrm>
            <a:off x="326064" y="2392429"/>
            <a:ext cx="11427321" cy="2708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Seleccionar una aplicación o sitio web de su preferencia por ejemplo Netflix, Spotify, Mercado Libre, Amazon etc.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Revisar el catálogo de productos o servicios que ofrece, la interfaz de inicio y el proceso de interacción con sus productos o servicios.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Analizar las necesidades del mercado y los requerimientos de un usuario final y acorde a lo que ofrece la aplicación o sistema.</a:t>
            </a:r>
          </a:p>
        </p:txBody>
      </p:sp>
      <p:sp>
        <p:nvSpPr>
          <p:cNvPr id="3" name="Google Shape;67;p15">
            <a:extLst>
              <a:ext uri="{FF2B5EF4-FFF2-40B4-BE49-F238E27FC236}">
                <a16:creationId xmlns:a16="http://schemas.microsoft.com/office/drawing/2014/main" id="{C27A9BF5-9101-AA2C-AFF3-734AD9F1D2C9}"/>
              </a:ext>
            </a:extLst>
          </p:cNvPr>
          <p:cNvSpPr txBox="1"/>
          <p:nvPr/>
        </p:nvSpPr>
        <p:spPr>
          <a:xfrm>
            <a:off x="326064" y="1573621"/>
            <a:ext cx="10044661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3200" b="1" dirty="0">
                <a:solidFill>
                  <a:schemeClr val="dk1"/>
                </a:solidFill>
                <a:latin typeface="Montserrat Medium"/>
                <a:cs typeface="Montserrat Medium"/>
                <a:sym typeface="Montserrat Medium"/>
              </a:rPr>
              <a:t>ACTIVIDAD 1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4488557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2B90E816-85E6-5840-9B89-CD1CE4E2B4C5}"/>
              </a:ext>
            </a:extLst>
          </p:cNvPr>
          <p:cNvSpPr txBox="1"/>
          <p:nvPr/>
        </p:nvSpPr>
        <p:spPr>
          <a:xfrm>
            <a:off x="326064" y="1573621"/>
            <a:ext cx="10044661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3200" b="1" dirty="0">
                <a:solidFill>
                  <a:schemeClr val="dk1"/>
                </a:solidFill>
                <a:latin typeface="Montserrat Medium"/>
                <a:cs typeface="Montserrat Medium"/>
                <a:sym typeface="Montserrat Medium"/>
              </a:rPr>
              <a:t>ESTRUCTURA ACTIVIDAD 1</a:t>
            </a:r>
            <a:endParaRPr lang="es-MX" sz="2400" dirty="0"/>
          </a:p>
        </p:txBody>
      </p:sp>
      <p:sp>
        <p:nvSpPr>
          <p:cNvPr id="3" name="Google Shape;67;p15">
            <a:extLst>
              <a:ext uri="{FF2B5EF4-FFF2-40B4-BE49-F238E27FC236}">
                <a16:creationId xmlns:a16="http://schemas.microsoft.com/office/drawing/2014/main" id="{549E2195-1ADA-E84C-B4FF-06E825A0BFF0}"/>
              </a:ext>
            </a:extLst>
          </p:cNvPr>
          <p:cNvSpPr txBox="1"/>
          <p:nvPr/>
        </p:nvSpPr>
        <p:spPr>
          <a:xfrm>
            <a:off x="326064" y="2392429"/>
            <a:ext cx="10044661" cy="340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Redactar una introducción respecto a la información que se presentará en esta actividad. </a:t>
            </a:r>
            <a:r>
              <a:rPr lang="es-MX" sz="2667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(Mínimo 150 palabras).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Interpretar y argumentar con palabras propias el contexto presentado y lo solicitado dentro de la actividad. </a:t>
            </a:r>
            <a:r>
              <a:rPr lang="es-MX" sz="2667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(Mínimo 150 palabras).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Redactar una justificación del por qué debería emplearse este tipo de solución para la actividad presentada. </a:t>
            </a:r>
            <a:r>
              <a:rPr lang="es-MX" sz="2667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(Mínimo 150 palabras).</a:t>
            </a:r>
          </a:p>
        </p:txBody>
      </p:sp>
    </p:spTree>
    <p:extLst>
      <p:ext uri="{BB962C8B-B14F-4D97-AF65-F5344CB8AC3E}">
        <p14:creationId xmlns:p14="http://schemas.microsoft.com/office/powerpoint/2010/main" val="42938992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2B90E816-85E6-5840-9B89-CD1CE4E2B4C5}"/>
              </a:ext>
            </a:extLst>
          </p:cNvPr>
          <p:cNvSpPr txBox="1"/>
          <p:nvPr/>
        </p:nvSpPr>
        <p:spPr>
          <a:xfrm>
            <a:off x="326064" y="1573621"/>
            <a:ext cx="10044661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3200" b="1" dirty="0">
                <a:solidFill>
                  <a:schemeClr val="dk1"/>
                </a:solidFill>
                <a:latin typeface="Montserrat Medium"/>
                <a:cs typeface="Montserrat Medium"/>
                <a:sym typeface="Montserrat Medium"/>
              </a:rPr>
              <a:t>ESTRUCTURA ACTIVIDAD 1</a:t>
            </a:r>
            <a:endParaRPr lang="es-MX" sz="2400" dirty="0"/>
          </a:p>
        </p:txBody>
      </p:sp>
      <p:sp>
        <p:nvSpPr>
          <p:cNvPr id="3" name="Google Shape;67;p15">
            <a:extLst>
              <a:ext uri="{FF2B5EF4-FFF2-40B4-BE49-F238E27FC236}">
                <a16:creationId xmlns:a16="http://schemas.microsoft.com/office/drawing/2014/main" id="{549E2195-1ADA-E84C-B4FF-06E825A0BFF0}"/>
              </a:ext>
            </a:extLst>
          </p:cNvPr>
          <p:cNvSpPr txBox="1"/>
          <p:nvPr/>
        </p:nvSpPr>
        <p:spPr>
          <a:xfrm>
            <a:off x="326064" y="2392429"/>
            <a:ext cx="10044661" cy="2585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Realizar un organizador gráfico </a:t>
            </a:r>
            <a:r>
              <a:rPr lang="es-MX" sz="2667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(mapa conceptual) </a:t>
            </a: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haciendo uso de un software donde se pueda identificar las funciones actuales del sistema seleccionado, que puede y no puede realizar, insertarlo como imágen en el apartado de </a:t>
            </a:r>
            <a:r>
              <a:rPr lang="es-MX" sz="2667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Definición de funciones</a:t>
            </a: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. </a:t>
            </a:r>
            <a:r>
              <a:rPr lang="es-MX" sz="2667" u="sng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Es importante que todo organizador gráfico solicitado cuente con los elementos que lo caracterizan. </a:t>
            </a:r>
            <a:endParaRPr lang="es-MX" sz="2667" b="1" u="sng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31749873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EDEA185D-B4E6-8A41-6997-E04F9DBAC25A}"/>
              </a:ext>
            </a:extLst>
          </p:cNvPr>
          <p:cNvSpPr/>
          <p:nvPr/>
        </p:nvSpPr>
        <p:spPr>
          <a:xfrm>
            <a:off x="3525398" y="1729648"/>
            <a:ext cx="4362679" cy="13771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9" name="Conector angular 8">
            <a:extLst>
              <a:ext uri="{FF2B5EF4-FFF2-40B4-BE49-F238E27FC236}">
                <a16:creationId xmlns:a16="http://schemas.microsoft.com/office/drawing/2014/main" id="{06CF6D79-1530-CF86-74D7-1668E4F76C5F}"/>
              </a:ext>
            </a:extLst>
          </p:cNvPr>
          <p:cNvCxnSpPr/>
          <p:nvPr/>
        </p:nvCxnSpPr>
        <p:spPr>
          <a:xfrm rot="16200000" flipH="1">
            <a:off x="6709273" y="3238959"/>
            <a:ext cx="881349" cy="61694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angular 12">
            <a:extLst>
              <a:ext uri="{FF2B5EF4-FFF2-40B4-BE49-F238E27FC236}">
                <a16:creationId xmlns:a16="http://schemas.microsoft.com/office/drawing/2014/main" id="{FC5B94F6-DC37-EFD4-6325-BB16150F8112}"/>
              </a:ext>
            </a:extLst>
          </p:cNvPr>
          <p:cNvCxnSpPr/>
          <p:nvPr/>
        </p:nvCxnSpPr>
        <p:spPr>
          <a:xfrm rot="5400000">
            <a:off x="3910988" y="3238959"/>
            <a:ext cx="881350" cy="61694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>
            <a:extLst>
              <a:ext uri="{FF2B5EF4-FFF2-40B4-BE49-F238E27FC236}">
                <a16:creationId xmlns:a16="http://schemas.microsoft.com/office/drawing/2014/main" id="{BE768AF9-FA86-5885-DC5E-FF4579CD134E}"/>
              </a:ext>
            </a:extLst>
          </p:cNvPr>
          <p:cNvSpPr/>
          <p:nvPr/>
        </p:nvSpPr>
        <p:spPr>
          <a:xfrm>
            <a:off x="2886420" y="3988106"/>
            <a:ext cx="2225408" cy="19610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A62CDBD-EB0A-D82B-3942-2F18DDC152C1}"/>
              </a:ext>
            </a:extLst>
          </p:cNvPr>
          <p:cNvSpPr txBox="1"/>
          <p:nvPr/>
        </p:nvSpPr>
        <p:spPr>
          <a:xfrm>
            <a:off x="3260993" y="4252511"/>
            <a:ext cx="1399143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SI SE PUEDE:</a:t>
            </a:r>
          </a:p>
          <a:p>
            <a:r>
              <a:rPr lang="es-MX" dirty="0">
                <a:solidFill>
                  <a:schemeClr val="bg1"/>
                </a:solidFill>
              </a:rPr>
              <a:t>- ESCUCHAR MÚSICA</a:t>
            </a:r>
          </a:p>
          <a:p>
            <a:r>
              <a:rPr lang="es-MX" dirty="0">
                <a:solidFill>
                  <a:schemeClr val="bg1"/>
                </a:solidFill>
              </a:rPr>
              <a:t>-VER VIDEOCLIPS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1902A95-5F1F-FF07-6C18-5DE5A01748DC}"/>
              </a:ext>
            </a:extLst>
          </p:cNvPr>
          <p:cNvSpPr/>
          <p:nvPr/>
        </p:nvSpPr>
        <p:spPr>
          <a:xfrm>
            <a:off x="6775373" y="3988106"/>
            <a:ext cx="2225408" cy="23906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1DC6AA61-818F-D464-3F0C-AA77478F6CBB}"/>
              </a:ext>
            </a:extLst>
          </p:cNvPr>
          <p:cNvSpPr txBox="1"/>
          <p:nvPr/>
        </p:nvSpPr>
        <p:spPr>
          <a:xfrm>
            <a:off x="7034269" y="4167773"/>
            <a:ext cx="1707615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NO SE PUEDE:</a:t>
            </a:r>
          </a:p>
          <a:p>
            <a:r>
              <a:rPr lang="es-MX" dirty="0">
                <a:solidFill>
                  <a:schemeClr val="bg1"/>
                </a:solidFill>
              </a:rPr>
              <a:t>- SABER LO QUE EL ARTISTA ESCUCHA</a:t>
            </a:r>
          </a:p>
          <a:p>
            <a:r>
              <a:rPr lang="es-MX" dirty="0">
                <a:solidFill>
                  <a:schemeClr val="bg1"/>
                </a:solidFill>
              </a:rPr>
              <a:t>- ELIMINAR ANUNCIOS SIN SUBSCRIPCIÓN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1878D92-1C53-B188-9F49-0ACD73B79849}"/>
              </a:ext>
            </a:extLst>
          </p:cNvPr>
          <p:cNvSpPr txBox="1"/>
          <p:nvPr/>
        </p:nvSpPr>
        <p:spPr>
          <a:xfrm>
            <a:off x="4371727" y="2064259"/>
            <a:ext cx="2741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>
                <a:solidFill>
                  <a:schemeClr val="bg1"/>
                </a:solidFill>
              </a:rPr>
              <a:t>SPOTIFY</a:t>
            </a:r>
          </a:p>
        </p:txBody>
      </p:sp>
    </p:spTree>
    <p:extLst>
      <p:ext uri="{BB962C8B-B14F-4D97-AF65-F5344CB8AC3E}">
        <p14:creationId xmlns:p14="http://schemas.microsoft.com/office/powerpoint/2010/main" val="30351948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2B90E816-85E6-5840-9B89-CD1CE4E2B4C5}"/>
              </a:ext>
            </a:extLst>
          </p:cNvPr>
          <p:cNvSpPr txBox="1"/>
          <p:nvPr/>
        </p:nvSpPr>
        <p:spPr>
          <a:xfrm>
            <a:off x="326064" y="1573621"/>
            <a:ext cx="10044661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3200" b="1" dirty="0">
                <a:solidFill>
                  <a:schemeClr val="dk1"/>
                </a:solidFill>
                <a:latin typeface="Montserrat Medium"/>
                <a:cs typeface="Montserrat Medium"/>
                <a:sym typeface="Montserrat Medium"/>
              </a:rPr>
              <a:t>ESTRUCTURA ACTIVIDAD 1</a:t>
            </a:r>
            <a:endParaRPr lang="es-MX" sz="2400" dirty="0"/>
          </a:p>
        </p:txBody>
      </p:sp>
      <p:sp>
        <p:nvSpPr>
          <p:cNvPr id="3" name="Google Shape;67;p15">
            <a:extLst>
              <a:ext uri="{FF2B5EF4-FFF2-40B4-BE49-F238E27FC236}">
                <a16:creationId xmlns:a16="http://schemas.microsoft.com/office/drawing/2014/main" id="{549E2195-1ADA-E84C-B4FF-06E825A0BFF0}"/>
              </a:ext>
            </a:extLst>
          </p:cNvPr>
          <p:cNvSpPr txBox="1"/>
          <p:nvPr/>
        </p:nvSpPr>
        <p:spPr>
          <a:xfrm>
            <a:off x="326064" y="2392429"/>
            <a:ext cx="10044661" cy="2175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Ingresar a App store o en la página del proveedor o creador e identificar las opiniones de los usuarios, realizar un mapa conceptual donde se identifique las opiniones positivas y negativas, redactarlas de manera breve e interpretativa. </a:t>
            </a:r>
            <a:r>
              <a:rPr lang="es-MX" sz="2667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(Análisis de opinión)</a:t>
            </a:r>
          </a:p>
        </p:txBody>
      </p:sp>
    </p:spTree>
    <p:extLst>
      <p:ext uri="{BB962C8B-B14F-4D97-AF65-F5344CB8AC3E}">
        <p14:creationId xmlns:p14="http://schemas.microsoft.com/office/powerpoint/2010/main" val="27403981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4CF1ABA0-7B87-C4B6-888E-D83EA0BF063B}"/>
              </a:ext>
            </a:extLst>
          </p:cNvPr>
          <p:cNvSpPr/>
          <p:nvPr/>
        </p:nvSpPr>
        <p:spPr>
          <a:xfrm>
            <a:off x="3525398" y="1729648"/>
            <a:ext cx="4362679" cy="13771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10" name="Conector angular 9">
            <a:extLst>
              <a:ext uri="{FF2B5EF4-FFF2-40B4-BE49-F238E27FC236}">
                <a16:creationId xmlns:a16="http://schemas.microsoft.com/office/drawing/2014/main" id="{C54877FC-C6EC-03AA-B5B0-6C36589E8CA0}"/>
              </a:ext>
            </a:extLst>
          </p:cNvPr>
          <p:cNvCxnSpPr/>
          <p:nvPr/>
        </p:nvCxnSpPr>
        <p:spPr>
          <a:xfrm rot="16200000" flipH="1">
            <a:off x="6709273" y="3238959"/>
            <a:ext cx="881349" cy="61694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angular 10">
            <a:extLst>
              <a:ext uri="{FF2B5EF4-FFF2-40B4-BE49-F238E27FC236}">
                <a16:creationId xmlns:a16="http://schemas.microsoft.com/office/drawing/2014/main" id="{B230CB8F-DB2A-0927-5782-1707111911AF}"/>
              </a:ext>
            </a:extLst>
          </p:cNvPr>
          <p:cNvCxnSpPr/>
          <p:nvPr/>
        </p:nvCxnSpPr>
        <p:spPr>
          <a:xfrm rot="5400000">
            <a:off x="3910988" y="3238959"/>
            <a:ext cx="881350" cy="61694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7E1D490-B008-99F4-3A41-0191DF43B5C8}"/>
              </a:ext>
            </a:extLst>
          </p:cNvPr>
          <p:cNvSpPr/>
          <p:nvPr/>
        </p:nvSpPr>
        <p:spPr>
          <a:xfrm>
            <a:off x="2886420" y="3988106"/>
            <a:ext cx="2225408" cy="19610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8D000E1-DED5-5F97-8CB8-70F8515A668D}"/>
              </a:ext>
            </a:extLst>
          </p:cNvPr>
          <p:cNvSpPr txBox="1"/>
          <p:nvPr/>
        </p:nvSpPr>
        <p:spPr>
          <a:xfrm>
            <a:off x="3260993" y="4252511"/>
            <a:ext cx="1399143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OPINIONES POSITIVAS:</a:t>
            </a:r>
          </a:p>
          <a:p>
            <a:r>
              <a:rPr lang="es-MX" dirty="0">
                <a:solidFill>
                  <a:schemeClr val="bg1"/>
                </a:solidFill>
              </a:rPr>
              <a:t>- EXCELENTE INTERFAZ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7F2855E-EF99-3AFA-91C7-01C42A812D4E}"/>
              </a:ext>
            </a:extLst>
          </p:cNvPr>
          <p:cNvSpPr/>
          <p:nvPr/>
        </p:nvSpPr>
        <p:spPr>
          <a:xfrm>
            <a:off x="6775373" y="3988106"/>
            <a:ext cx="2225408" cy="23906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BD3741C-F811-7EAD-47DD-D84B3A05E7D9}"/>
              </a:ext>
            </a:extLst>
          </p:cNvPr>
          <p:cNvSpPr txBox="1"/>
          <p:nvPr/>
        </p:nvSpPr>
        <p:spPr>
          <a:xfrm>
            <a:off x="7034269" y="4167773"/>
            <a:ext cx="1707615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OPINIONES NEGATIVAS:</a:t>
            </a:r>
          </a:p>
          <a:p>
            <a:r>
              <a:rPr lang="es-MX" dirty="0">
                <a:solidFill>
                  <a:schemeClr val="bg1"/>
                </a:solidFill>
              </a:rPr>
              <a:t>- NECESITO SUBSCRIPCIÓN PARA OIR MÚSICA SIN ANUNCIOS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79D26E8-22DF-F0C4-DBA4-924EFB192E75}"/>
              </a:ext>
            </a:extLst>
          </p:cNvPr>
          <p:cNvSpPr txBox="1"/>
          <p:nvPr/>
        </p:nvSpPr>
        <p:spPr>
          <a:xfrm>
            <a:off x="4371727" y="2064259"/>
            <a:ext cx="2741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>
                <a:solidFill>
                  <a:schemeClr val="bg1"/>
                </a:solidFill>
              </a:rPr>
              <a:t>SPOTIFY</a:t>
            </a:r>
          </a:p>
        </p:txBody>
      </p:sp>
    </p:spTree>
    <p:extLst>
      <p:ext uri="{BB962C8B-B14F-4D97-AF65-F5344CB8AC3E}">
        <p14:creationId xmlns:p14="http://schemas.microsoft.com/office/powerpoint/2010/main" val="75358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2B90E816-85E6-5840-9B89-CD1CE4E2B4C5}"/>
              </a:ext>
            </a:extLst>
          </p:cNvPr>
          <p:cNvSpPr txBox="1"/>
          <p:nvPr/>
        </p:nvSpPr>
        <p:spPr>
          <a:xfrm>
            <a:off x="326064" y="1573621"/>
            <a:ext cx="10044661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3200" b="1" dirty="0">
                <a:solidFill>
                  <a:schemeClr val="dk1"/>
                </a:solidFill>
                <a:latin typeface="Montserrat Medium"/>
                <a:cs typeface="Montserrat Medium"/>
                <a:sym typeface="Montserrat Medium"/>
              </a:rPr>
              <a:t>ESTRUCTURA ACTIVIDAD 1</a:t>
            </a:r>
            <a:endParaRPr lang="es-MX" sz="2400" dirty="0"/>
          </a:p>
        </p:txBody>
      </p:sp>
      <p:sp>
        <p:nvSpPr>
          <p:cNvPr id="3" name="Google Shape;67;p15">
            <a:extLst>
              <a:ext uri="{FF2B5EF4-FFF2-40B4-BE49-F238E27FC236}">
                <a16:creationId xmlns:a16="http://schemas.microsoft.com/office/drawing/2014/main" id="{549E2195-1ADA-E84C-B4FF-06E825A0BFF0}"/>
              </a:ext>
            </a:extLst>
          </p:cNvPr>
          <p:cNvSpPr txBox="1"/>
          <p:nvPr/>
        </p:nvSpPr>
        <p:spPr>
          <a:xfrm>
            <a:off x="326064" y="2392429"/>
            <a:ext cx="10044661" cy="1764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Analizar e identificar los puntos a mejorar y mantener. Escribir 5 puntos a mejorar o a mantener dentro del sistema o aplicación, considerar la usabilidad, accesibilidad, interacción.</a:t>
            </a:r>
            <a:r>
              <a:rPr lang="es-MX" sz="2667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(Identificación de mejoras)</a:t>
            </a:r>
          </a:p>
        </p:txBody>
      </p:sp>
    </p:spTree>
    <p:extLst>
      <p:ext uri="{BB962C8B-B14F-4D97-AF65-F5344CB8AC3E}">
        <p14:creationId xmlns:p14="http://schemas.microsoft.com/office/powerpoint/2010/main" val="19523569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2B90E816-85E6-5840-9B89-CD1CE4E2B4C5}"/>
              </a:ext>
            </a:extLst>
          </p:cNvPr>
          <p:cNvSpPr txBox="1"/>
          <p:nvPr/>
        </p:nvSpPr>
        <p:spPr>
          <a:xfrm>
            <a:off x="326064" y="1573621"/>
            <a:ext cx="10044661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3200" b="1" dirty="0">
                <a:solidFill>
                  <a:schemeClr val="dk1"/>
                </a:solidFill>
                <a:latin typeface="Montserrat Medium"/>
                <a:cs typeface="Montserrat Medium"/>
                <a:sym typeface="Montserrat Medium"/>
              </a:rPr>
              <a:t>ESTRUCTURA ACTIVIDAD 1</a:t>
            </a:r>
            <a:endParaRPr lang="es-MX" sz="2400" dirty="0"/>
          </a:p>
        </p:txBody>
      </p:sp>
      <p:sp>
        <p:nvSpPr>
          <p:cNvPr id="3" name="Google Shape;67;p15">
            <a:extLst>
              <a:ext uri="{FF2B5EF4-FFF2-40B4-BE49-F238E27FC236}">
                <a16:creationId xmlns:a16="http://schemas.microsoft.com/office/drawing/2014/main" id="{549E2195-1ADA-E84C-B4FF-06E825A0BFF0}"/>
              </a:ext>
            </a:extLst>
          </p:cNvPr>
          <p:cNvSpPr txBox="1"/>
          <p:nvPr/>
        </p:nvSpPr>
        <p:spPr>
          <a:xfrm>
            <a:off x="326064" y="2392429"/>
            <a:ext cx="10044661" cy="340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Redacta una conclusión de esta actividad, integra esta información en tu </a:t>
            </a:r>
            <a:r>
              <a:rPr lang="es-MX" sz="2667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Conclusión</a:t>
            </a: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. Justifica la información proporcionada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Integra las referencias consultadas en el apartado </a:t>
            </a:r>
            <a:r>
              <a:rPr lang="es-MX" sz="2667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Referencias.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Guardar el archivo con formato PDF con el nombre de </a:t>
            </a:r>
            <a:r>
              <a:rPr lang="es-MX" sz="2667" b="1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 Medium"/>
              </a:rPr>
              <a:t>NombreApellido_A1.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endParaRPr lang="es-MX" sz="2667" b="1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8550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 txBox="1"/>
          <p:nvPr/>
        </p:nvSpPr>
        <p:spPr>
          <a:xfrm>
            <a:off x="2608521" y="3244334"/>
            <a:ext cx="6974959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>
              <a:buClr>
                <a:srgbClr val="000000"/>
              </a:buClr>
              <a:buSzPts val="2400"/>
            </a:pPr>
            <a:r>
              <a:rPr lang="es-MX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Tutoría 1</a:t>
            </a:r>
            <a:endParaRPr sz="3200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 txBox="1"/>
          <p:nvPr/>
        </p:nvSpPr>
        <p:spPr>
          <a:xfrm>
            <a:off x="396949" y="1403481"/>
            <a:ext cx="5699052" cy="533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>
              <a:buClr>
                <a:srgbClr val="000000"/>
              </a:buClr>
              <a:buSzPts val="2000"/>
            </a:pPr>
            <a:r>
              <a:rPr lang="es-MX" sz="2667" b="1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HOY APRENDIMOS SOBRE …</a:t>
            </a:r>
            <a:endParaRPr lang="es-MX"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44;p3">
            <a:extLst>
              <a:ext uri="{FF2B5EF4-FFF2-40B4-BE49-F238E27FC236}">
                <a16:creationId xmlns:a16="http://schemas.microsoft.com/office/drawing/2014/main" id="{C7953DCA-8204-CE75-2432-4725A5BE5CAF}"/>
              </a:ext>
            </a:extLst>
          </p:cNvPr>
          <p:cNvSpPr txBox="1"/>
          <p:nvPr/>
        </p:nvSpPr>
        <p:spPr>
          <a:xfrm>
            <a:off x="396947" y="2098147"/>
            <a:ext cx="5543108" cy="1354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626518" indent="-457189">
              <a:buClr>
                <a:srgbClr val="FFC000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667" dirty="0">
                <a:latin typeface="Arial" panose="020B0604020202020204" pitchFamily="34" charset="0"/>
                <a:cs typeface="Arial" panose="020B0604020202020204" pitchFamily="34" charset="0"/>
              </a:rPr>
              <a:t>¿Cómo diseñar una interfaz?</a:t>
            </a:r>
          </a:p>
          <a:p>
            <a:pPr marL="626518" indent="-457189">
              <a:buClr>
                <a:srgbClr val="FFC000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667" dirty="0">
                <a:latin typeface="Arial" panose="020B0604020202020204" pitchFamily="34" charset="0"/>
                <a:cs typeface="Arial" panose="020B0604020202020204" pitchFamily="34" charset="0"/>
              </a:rPr>
              <a:t>Características sobre el Diseño de una Interfaz</a:t>
            </a:r>
          </a:p>
        </p:txBody>
      </p:sp>
      <p:pic>
        <p:nvPicPr>
          <p:cNvPr id="5122" name="Picture 2" descr="Diseño de interfaces a la medida de los usuarios">
            <a:extLst>
              <a:ext uri="{FF2B5EF4-FFF2-40B4-BE49-F238E27FC236}">
                <a16:creationId xmlns:a16="http://schemas.microsoft.com/office/drawing/2014/main" id="{C2FE973C-7BD4-8688-C3D8-C978491D17BD}"/>
              </a:ext>
            </a:extLst>
          </p:cNvPr>
          <p:cNvPicPr>
            <a:picLocks noGrp="1" noChangeAspect="1" noChangeArrowheads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3" r="12883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>
            <a:extLst>
              <a:ext uri="{FF2B5EF4-FFF2-40B4-BE49-F238E27FC236}">
                <a16:creationId xmlns:a16="http://schemas.microsoft.com/office/drawing/2014/main" id="{FD9EED69-B02A-8346-AD5A-C9CA5C594CD1}"/>
              </a:ext>
            </a:extLst>
          </p:cNvPr>
          <p:cNvSpPr/>
          <p:nvPr/>
        </p:nvSpPr>
        <p:spPr>
          <a:xfrm>
            <a:off x="2920057" y="5193567"/>
            <a:ext cx="3321640" cy="943848"/>
          </a:xfrm>
          <a:prstGeom prst="rect">
            <a:avLst/>
          </a:prstGeom>
          <a:solidFill>
            <a:srgbClr val="FEC9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C016C1ED-BB91-414F-A4C1-2DFD13C89948}"/>
              </a:ext>
            </a:extLst>
          </p:cNvPr>
          <p:cNvSpPr/>
          <p:nvPr/>
        </p:nvSpPr>
        <p:spPr>
          <a:xfrm>
            <a:off x="2935111" y="4079729"/>
            <a:ext cx="3261432" cy="470576"/>
          </a:xfrm>
          <a:prstGeom prst="rect">
            <a:avLst/>
          </a:prstGeom>
          <a:solidFill>
            <a:srgbClr val="FEC9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85C1DA90-14CD-EC43-A343-73EF116AB386}"/>
              </a:ext>
            </a:extLst>
          </p:cNvPr>
          <p:cNvSpPr/>
          <p:nvPr/>
        </p:nvSpPr>
        <p:spPr>
          <a:xfrm>
            <a:off x="2935111" y="2273508"/>
            <a:ext cx="3321640" cy="943848"/>
          </a:xfrm>
          <a:prstGeom prst="rect">
            <a:avLst/>
          </a:prstGeom>
          <a:solidFill>
            <a:srgbClr val="FEC9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445FAABE-E469-E14C-9C8B-4D1326C4584C}"/>
              </a:ext>
            </a:extLst>
          </p:cNvPr>
          <p:cNvSpPr/>
          <p:nvPr/>
        </p:nvSpPr>
        <p:spPr>
          <a:xfrm>
            <a:off x="2935111" y="467285"/>
            <a:ext cx="3321640" cy="943848"/>
          </a:xfrm>
          <a:prstGeom prst="rect">
            <a:avLst/>
          </a:prstGeom>
          <a:solidFill>
            <a:srgbClr val="FEC9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240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AD7E3776-BEEB-3A43-BBAF-C7036574813F}"/>
              </a:ext>
            </a:extLst>
          </p:cNvPr>
          <p:cNvSpPr txBox="1"/>
          <p:nvPr/>
        </p:nvSpPr>
        <p:spPr>
          <a:xfrm>
            <a:off x="3732858" y="467286"/>
            <a:ext cx="2498396" cy="9131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s-MX" sz="2667" b="1" dirty="0">
                <a:latin typeface="Gotham" pitchFamily="2" charset="0"/>
              </a:rPr>
              <a:t>Videos</a:t>
            </a:r>
          </a:p>
          <a:p>
            <a:pPr algn="r"/>
            <a:r>
              <a:rPr lang="es-MX" sz="2667" b="1" dirty="0">
                <a:latin typeface="Gotham" pitchFamily="2" charset="0"/>
              </a:rPr>
              <a:t> importantes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B9C6A33-2B67-044E-842E-B9BAE67FD4F3}"/>
              </a:ext>
            </a:extLst>
          </p:cNvPr>
          <p:cNvSpPr txBox="1"/>
          <p:nvPr/>
        </p:nvSpPr>
        <p:spPr>
          <a:xfrm>
            <a:off x="3507082" y="2296753"/>
            <a:ext cx="2749669" cy="913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667" b="1" dirty="0">
                <a:latin typeface="Gotham" pitchFamily="2" charset="0"/>
              </a:rPr>
              <a:t>Herramientas </a:t>
            </a:r>
          </a:p>
          <a:p>
            <a:pPr algn="r"/>
            <a:r>
              <a:rPr lang="es-MX" sz="2667" b="1" dirty="0">
                <a:latin typeface="Gotham" pitchFamily="2" charset="0"/>
              </a:rPr>
              <a:t>útiles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69C11B79-46F4-3F4E-B77E-3771B1597EBC}"/>
              </a:ext>
            </a:extLst>
          </p:cNvPr>
          <p:cNvSpPr txBox="1"/>
          <p:nvPr/>
        </p:nvSpPr>
        <p:spPr>
          <a:xfrm>
            <a:off x="3296356" y="4029851"/>
            <a:ext cx="2934899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667" b="1" dirty="0">
                <a:latin typeface="Gotham" pitchFamily="2" charset="0"/>
              </a:rPr>
              <a:t>Podcast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F1B7E4D5-333D-0044-A8BD-3323434F5EF8}"/>
              </a:ext>
            </a:extLst>
          </p:cNvPr>
          <p:cNvSpPr txBox="1"/>
          <p:nvPr/>
        </p:nvSpPr>
        <p:spPr>
          <a:xfrm>
            <a:off x="2641682" y="1346072"/>
            <a:ext cx="3615069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133" dirty="0">
                <a:latin typeface="Gotham" pitchFamily="2" charset="0"/>
              </a:rPr>
              <a:t>Hacer clic en los íconos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556F35FA-3DCD-3545-8AAC-AF6315F12726}"/>
              </a:ext>
            </a:extLst>
          </p:cNvPr>
          <p:cNvSpPr txBox="1"/>
          <p:nvPr/>
        </p:nvSpPr>
        <p:spPr>
          <a:xfrm>
            <a:off x="2626630" y="3257657"/>
            <a:ext cx="3615069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133" dirty="0">
                <a:latin typeface="Gotham" pitchFamily="2" charset="0"/>
              </a:rPr>
              <a:t>Hacer clic en los íconos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ED817C29-2DFE-0946-BA69-CCBE6BEF024F}"/>
              </a:ext>
            </a:extLst>
          </p:cNvPr>
          <p:cNvSpPr txBox="1"/>
          <p:nvPr/>
        </p:nvSpPr>
        <p:spPr>
          <a:xfrm>
            <a:off x="2581474" y="6068028"/>
            <a:ext cx="3615069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133" dirty="0">
                <a:latin typeface="Gotham" pitchFamily="2" charset="0"/>
              </a:rPr>
              <a:t>Hacer clic en los íconos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71C87CA5-DFC5-E34E-B74E-F498FD19A8C3}"/>
              </a:ext>
            </a:extLst>
          </p:cNvPr>
          <p:cNvSpPr txBox="1"/>
          <p:nvPr/>
        </p:nvSpPr>
        <p:spPr>
          <a:xfrm>
            <a:off x="2596526" y="4487582"/>
            <a:ext cx="3615069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133" dirty="0">
                <a:latin typeface="Gotham" pitchFamily="2" charset="0"/>
              </a:rPr>
              <a:t>Hacer clic en los íconos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9D3AEF31-2DC9-354A-A21D-180FCC11D669}"/>
              </a:ext>
            </a:extLst>
          </p:cNvPr>
          <p:cNvSpPr txBox="1"/>
          <p:nvPr/>
        </p:nvSpPr>
        <p:spPr>
          <a:xfrm>
            <a:off x="2616186" y="5157022"/>
            <a:ext cx="3615069" cy="913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667" b="1" dirty="0">
                <a:latin typeface="Gotham" pitchFamily="2" charset="0"/>
              </a:rPr>
              <a:t>Páginas </a:t>
            </a:r>
          </a:p>
          <a:p>
            <a:pPr algn="r"/>
            <a:r>
              <a:rPr lang="es-MX" sz="2667" b="1" dirty="0">
                <a:latin typeface="Gotham" pitchFamily="2" charset="0"/>
              </a:rPr>
              <a:t>especializadas</a:t>
            </a:r>
          </a:p>
        </p:txBody>
      </p:sp>
      <p:pic>
        <p:nvPicPr>
          <p:cNvPr id="34" name="Google Shape;183;p33">
            <a:hlinkClick r:id="rId3"/>
            <a:extLst>
              <a:ext uri="{FF2B5EF4-FFF2-40B4-BE49-F238E27FC236}">
                <a16:creationId xmlns:a16="http://schemas.microsoft.com/office/drawing/2014/main" id="{9936B44C-643F-424A-8178-41E89B84813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6353" t="19130" r="75677" b="69073"/>
          <a:stretch/>
        </p:blipFill>
        <p:spPr>
          <a:xfrm>
            <a:off x="6791847" y="693769"/>
            <a:ext cx="821856" cy="809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184;p33">
            <a:hlinkClick r:id="rId5"/>
            <a:extLst>
              <a:ext uri="{FF2B5EF4-FFF2-40B4-BE49-F238E27FC236}">
                <a16:creationId xmlns:a16="http://schemas.microsoft.com/office/drawing/2014/main" id="{AA738CA9-8B50-6041-BE5E-44A2816BCBC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0226" t="6859" r="42113" b="80773"/>
          <a:stretch/>
        </p:blipFill>
        <p:spPr>
          <a:xfrm>
            <a:off x="9504107" y="721995"/>
            <a:ext cx="789843" cy="848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85;p33">
            <a:hlinkClick r:id="rId6"/>
            <a:extLst>
              <a:ext uri="{FF2B5EF4-FFF2-40B4-BE49-F238E27FC236}">
                <a16:creationId xmlns:a16="http://schemas.microsoft.com/office/drawing/2014/main" id="{2E771A03-EBE0-064C-ABC2-1A18A1D5E6F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6949" t="6764" r="75592" b="80869"/>
          <a:stretch/>
        </p:blipFill>
        <p:spPr>
          <a:xfrm>
            <a:off x="8174295" y="721996"/>
            <a:ext cx="769220" cy="848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187;p33">
            <a:hlinkClick r:id="rId8"/>
            <a:extLst>
              <a:ext uri="{FF2B5EF4-FFF2-40B4-BE49-F238E27FC236}">
                <a16:creationId xmlns:a16="http://schemas.microsoft.com/office/drawing/2014/main" id="{C6ECE91A-CBD0-DD43-9C29-C03ADBBF58FF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41834" t="6859" r="50506" b="80773"/>
          <a:stretch/>
        </p:blipFill>
        <p:spPr>
          <a:xfrm>
            <a:off x="8209624" y="1971113"/>
            <a:ext cx="753441" cy="809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88;p33">
            <a:hlinkClick r:id="rId9"/>
            <a:extLst>
              <a:ext uri="{FF2B5EF4-FFF2-40B4-BE49-F238E27FC236}">
                <a16:creationId xmlns:a16="http://schemas.microsoft.com/office/drawing/2014/main" id="{E61E7F89-1E26-6A41-83EA-C69181FF0A4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0000" t="69179" r="41973" b="18454"/>
          <a:stretch/>
        </p:blipFill>
        <p:spPr>
          <a:xfrm>
            <a:off x="6860261" y="1981076"/>
            <a:ext cx="789560" cy="80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89;p33">
            <a:hlinkClick r:id="rId10"/>
            <a:extLst>
              <a:ext uri="{FF2B5EF4-FFF2-40B4-BE49-F238E27FC236}">
                <a16:creationId xmlns:a16="http://schemas.microsoft.com/office/drawing/2014/main" id="{2D674423-8190-C54D-8811-A897B842664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6750" t="31401" r="75566" b="56232"/>
          <a:stretch/>
        </p:blipFill>
        <p:spPr>
          <a:xfrm>
            <a:off x="8204133" y="3426890"/>
            <a:ext cx="758931" cy="812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90;p33">
            <a:hlinkClick r:id="rId11"/>
            <a:extLst>
              <a:ext uri="{FF2B5EF4-FFF2-40B4-BE49-F238E27FC236}">
                <a16:creationId xmlns:a16="http://schemas.microsoft.com/office/drawing/2014/main" id="{D1DFF635-9549-6740-A0DB-5AA0511EA4F5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75528" t="55899" r="16884" b="31734"/>
          <a:stretch/>
        </p:blipFill>
        <p:spPr>
          <a:xfrm>
            <a:off x="6891374" y="3426890"/>
            <a:ext cx="774801" cy="840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91;p33">
            <a:hlinkClick r:id="rId12"/>
            <a:extLst>
              <a:ext uri="{FF2B5EF4-FFF2-40B4-BE49-F238E27FC236}">
                <a16:creationId xmlns:a16="http://schemas.microsoft.com/office/drawing/2014/main" id="{8D6FC7C2-236C-2746-8469-575CF67EF61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1631" t="44473" r="50550" b="43729"/>
          <a:stretch/>
        </p:blipFill>
        <p:spPr>
          <a:xfrm>
            <a:off x="9468860" y="3465627"/>
            <a:ext cx="798347" cy="80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92;p33">
            <a:hlinkClick r:id="rId13"/>
            <a:extLst>
              <a:ext uri="{FF2B5EF4-FFF2-40B4-BE49-F238E27FC236}">
                <a16:creationId xmlns:a16="http://schemas.microsoft.com/office/drawing/2014/main" id="{1935D8AA-75CD-5547-A550-50839EC0B39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33627" t="31401" r="58612" b="56232"/>
          <a:stretch/>
        </p:blipFill>
        <p:spPr>
          <a:xfrm>
            <a:off x="6867827" y="5290811"/>
            <a:ext cx="798348" cy="846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93;p33">
            <a:hlinkClick r:id="rId14"/>
            <a:extLst>
              <a:ext uri="{FF2B5EF4-FFF2-40B4-BE49-F238E27FC236}">
                <a16:creationId xmlns:a16="http://schemas.microsoft.com/office/drawing/2014/main" id="{95FD41D9-4EE1-774A-BB05-312128183045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41918" t="31401" r="50321" b="56232"/>
          <a:stretch/>
        </p:blipFill>
        <p:spPr>
          <a:xfrm>
            <a:off x="8140019" y="5290811"/>
            <a:ext cx="798348" cy="846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187;p33">
            <a:hlinkClick r:id="rId15"/>
            <a:extLst>
              <a:ext uri="{FF2B5EF4-FFF2-40B4-BE49-F238E27FC236}">
                <a16:creationId xmlns:a16="http://schemas.microsoft.com/office/drawing/2014/main" id="{756B3CE0-B198-E94D-982A-84AFE49B3F6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41834" t="6859" r="50506" b="80773"/>
          <a:stretch/>
        </p:blipFill>
        <p:spPr>
          <a:xfrm>
            <a:off x="9412212" y="5352520"/>
            <a:ext cx="753441" cy="809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ráfico 2" descr="Gráfico circular">
            <a:hlinkClick r:id="rId16"/>
            <a:extLst>
              <a:ext uri="{FF2B5EF4-FFF2-40B4-BE49-F238E27FC236}">
                <a16:creationId xmlns:a16="http://schemas.microsoft.com/office/drawing/2014/main" id="{9576290F-7C43-DA48-9896-C8C7D1E09C0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9458186" y="1916728"/>
            <a:ext cx="881685" cy="881685"/>
          </a:xfrm>
          <a:prstGeom prst="rect">
            <a:avLst/>
          </a:prstGeom>
        </p:spPr>
      </p:pic>
      <p:pic>
        <p:nvPicPr>
          <p:cNvPr id="36" name="Gráfico 35" descr="Gráfico circular">
            <a:hlinkClick r:id="rId19"/>
            <a:extLst>
              <a:ext uri="{FF2B5EF4-FFF2-40B4-BE49-F238E27FC236}">
                <a16:creationId xmlns:a16="http://schemas.microsoft.com/office/drawing/2014/main" id="{BADE42F7-F4F8-E1B3-56EC-082F10F795A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0652856" y="1916728"/>
            <a:ext cx="881685" cy="881685"/>
          </a:xfrm>
          <a:prstGeom prst="rect">
            <a:avLst/>
          </a:prstGeom>
        </p:spPr>
      </p:pic>
      <p:pic>
        <p:nvPicPr>
          <p:cNvPr id="2" name="Gráfico 1" descr="Gráfico circular">
            <a:hlinkClick r:id="rId22"/>
            <a:extLst>
              <a:ext uri="{FF2B5EF4-FFF2-40B4-BE49-F238E27FC236}">
                <a16:creationId xmlns:a16="http://schemas.microsoft.com/office/drawing/2014/main" id="{22154024-50E2-86A4-5D7C-1601E235D4FF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10630553" y="5306699"/>
            <a:ext cx="881685" cy="881685"/>
          </a:xfrm>
          <a:prstGeom prst="rect">
            <a:avLst/>
          </a:prstGeom>
        </p:spPr>
      </p:pic>
      <p:pic>
        <p:nvPicPr>
          <p:cNvPr id="4" name="Google Shape;184;p33">
            <a:hlinkClick r:id="rId25"/>
            <a:extLst>
              <a:ext uri="{FF2B5EF4-FFF2-40B4-BE49-F238E27FC236}">
                <a16:creationId xmlns:a16="http://schemas.microsoft.com/office/drawing/2014/main" id="{ACED48A8-9575-4229-22AB-AA236C7D1C3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50226" t="6859" r="42113" b="80773"/>
          <a:stretch/>
        </p:blipFill>
        <p:spPr>
          <a:xfrm>
            <a:off x="10723307" y="694286"/>
            <a:ext cx="789843" cy="8487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B108FA2-9A23-EA54-485A-104979D80188}"/>
              </a:ext>
            </a:extLst>
          </p:cNvPr>
          <p:cNvSpPr txBox="1"/>
          <p:nvPr/>
        </p:nvSpPr>
        <p:spPr>
          <a:xfrm>
            <a:off x="326064" y="1573621"/>
            <a:ext cx="10044661" cy="110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3200" b="1" dirty="0">
                <a:solidFill>
                  <a:schemeClr val="dk1"/>
                </a:solidFill>
                <a:latin typeface="Montserrat Medium"/>
                <a:sym typeface="Montserrat Medium"/>
              </a:rPr>
              <a:t>¿QUÉ APLICACIONES QUE LES AYUDAN PARA REALIZAR SUS TRABAJOS?</a:t>
            </a:r>
            <a:endParaRPr lang="es-MX"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CD53946-35E9-A52D-C881-147408BED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64" y="2896486"/>
            <a:ext cx="9850143" cy="83830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F9A67D6-DD31-81E2-9A09-C0F8CBB76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064" y="3784962"/>
            <a:ext cx="9850143" cy="72385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AF85E43-8606-AEB1-C838-C0002DBC6B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064" y="4558986"/>
            <a:ext cx="5424015" cy="80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324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AAC50A32-3622-6ACC-4F12-E8BBC1A3B7CC}"/>
              </a:ext>
            </a:extLst>
          </p:cNvPr>
          <p:cNvSpPr txBox="1"/>
          <p:nvPr/>
        </p:nvSpPr>
        <p:spPr>
          <a:xfrm>
            <a:off x="326064" y="1573621"/>
            <a:ext cx="10044661" cy="110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r>
              <a:rPr lang="es-MX" sz="3200" b="1" dirty="0">
                <a:solidFill>
                  <a:schemeClr val="dk1"/>
                </a:solidFill>
                <a:latin typeface="Montserrat Medium"/>
                <a:sym typeface="Montserrat Medium"/>
              </a:rPr>
              <a:t>CARACTERÍSTICAS QUE SE BUSCAN EN DICHAS APLICACIONES:</a:t>
            </a:r>
            <a:endParaRPr lang="es-MX" sz="24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DBFFB75-7163-CF13-B1B6-0983D6D0D3C2}"/>
              </a:ext>
            </a:extLst>
          </p:cNvPr>
          <p:cNvSpPr txBox="1"/>
          <p:nvPr/>
        </p:nvSpPr>
        <p:spPr>
          <a:xfrm>
            <a:off x="326064" y="2767184"/>
            <a:ext cx="10802680" cy="2144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Claridad para entender la interfaz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Comunicación y actualizaciones constantes para su mejora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Encontrar toda la información de los temas que busco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¿Y?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endParaRPr lang="es-MX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046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5;p8">
            <a:extLst>
              <a:ext uri="{FF2B5EF4-FFF2-40B4-BE49-F238E27FC236}">
                <a16:creationId xmlns:a16="http://schemas.microsoft.com/office/drawing/2014/main" id="{9A41CE2B-D84C-3E3B-573D-377E1F242C6B}"/>
              </a:ext>
            </a:extLst>
          </p:cNvPr>
          <p:cNvSpPr txBox="1"/>
          <p:nvPr/>
        </p:nvSpPr>
        <p:spPr>
          <a:xfrm>
            <a:off x="326064" y="1485050"/>
            <a:ext cx="10044661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>
              <a:buClr>
                <a:srgbClr val="000000"/>
              </a:buClr>
              <a:buSzPts val="2400"/>
            </a:pPr>
            <a:r>
              <a:rPr lang="es-MX" sz="3200" b="1" dirty="0">
                <a:solidFill>
                  <a:schemeClr val="dk1"/>
                </a:solidFill>
                <a:latin typeface="Montserrat Medium"/>
                <a:ea typeface="Arial"/>
                <a:cs typeface="Montserrat Medium"/>
                <a:sym typeface="Montserrat Medium"/>
              </a:rPr>
              <a:t>¿QUÉ ES UNA INTERFAZ?</a:t>
            </a:r>
            <a:endParaRPr lang="es-MX" sz="18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FC35B24-EBE3-9E19-3616-F5FFD6971FCB}"/>
              </a:ext>
            </a:extLst>
          </p:cNvPr>
          <p:cNvSpPr txBox="1"/>
          <p:nvPr/>
        </p:nvSpPr>
        <p:spPr>
          <a:xfrm>
            <a:off x="326064" y="2239931"/>
            <a:ext cx="10802680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Es el medio de interacción entre una persona y una computadora.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En este proceso, ambas partes se ponen en contacto para intercambiar información.</a:t>
            </a:r>
          </a:p>
        </p:txBody>
      </p:sp>
      <p:pic>
        <p:nvPicPr>
          <p:cNvPr id="3078" name="Picture 6" descr="Qué es lo que define a una buena interfaz de usuario y cómo elegirla?">
            <a:extLst>
              <a:ext uri="{FF2B5EF4-FFF2-40B4-BE49-F238E27FC236}">
                <a16:creationId xmlns:a16="http://schemas.microsoft.com/office/drawing/2014/main" id="{FDC97099-4B91-6CEA-DED4-8C0D40901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7013" y="3429000"/>
            <a:ext cx="5472787" cy="3040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0672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95;p8">
            <a:extLst>
              <a:ext uri="{FF2B5EF4-FFF2-40B4-BE49-F238E27FC236}">
                <a16:creationId xmlns:a16="http://schemas.microsoft.com/office/drawing/2014/main" id="{4AD6DA25-FD19-2F21-5C19-9A012E8C9D1A}"/>
              </a:ext>
            </a:extLst>
          </p:cNvPr>
          <p:cNvSpPr txBox="1"/>
          <p:nvPr/>
        </p:nvSpPr>
        <p:spPr>
          <a:xfrm>
            <a:off x="326064" y="1529116"/>
            <a:ext cx="10044661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>
              <a:buClr>
                <a:srgbClr val="000000"/>
              </a:buClr>
              <a:buSzPts val="2400"/>
            </a:pPr>
            <a:r>
              <a:rPr lang="es-MX" sz="3200" b="1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DISEÑO DE INTERFAZ</a:t>
            </a:r>
            <a:endParaRPr lang="es-MX" sz="18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D8CA110-F87D-8186-D604-5F9C9E713BE5}"/>
              </a:ext>
            </a:extLst>
          </p:cNvPr>
          <p:cNvSpPr txBox="1"/>
          <p:nvPr/>
        </p:nvSpPr>
        <p:spPr>
          <a:xfrm>
            <a:off x="326064" y="2239931"/>
            <a:ext cx="7462861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Por ende, el </a:t>
            </a:r>
            <a:r>
              <a:rPr lang="es-MX" sz="2667" b="1" dirty="0">
                <a:latin typeface="Arial" panose="020B0604020202020204" pitchFamily="34" charset="0"/>
                <a:cs typeface="Arial" panose="020B0604020202020204" pitchFamily="34" charset="0"/>
              </a:rPr>
              <a:t>Diseño de Interfaz </a:t>
            </a: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es el proceso que utilizan los diseñadores para crear interfaces en software o dispositivos computarizados, centrándose en la apariencia o el estilo.</a:t>
            </a:r>
          </a:p>
          <a:p>
            <a:pPr marL="457200" indent="-457200">
              <a:buClr>
                <a:schemeClr val="accent4"/>
              </a:buClr>
              <a:buFont typeface="Wingdings" pitchFamily="2" charset="2"/>
              <a:buChar char="§"/>
            </a:pPr>
            <a:r>
              <a:rPr lang="es-MX" sz="2667" dirty="0">
                <a:latin typeface="Arial" panose="020B0604020202020204" pitchFamily="34" charset="0"/>
                <a:cs typeface="Arial" panose="020B0604020202020204" pitchFamily="34" charset="0"/>
              </a:rPr>
              <a:t>Esto con el objetivo de crear interfaces que los usuarios encuentren fáciles de usar y agradables. </a:t>
            </a:r>
          </a:p>
        </p:txBody>
      </p:sp>
      <p:pic>
        <p:nvPicPr>
          <p:cNvPr id="1026" name="Picture 2" descr="Interfaz de usuario: Qué es y cómo diseñar una UI | OVACEN">
            <a:extLst>
              <a:ext uri="{FF2B5EF4-FFF2-40B4-BE49-F238E27FC236}">
                <a16:creationId xmlns:a16="http://schemas.microsoft.com/office/drawing/2014/main" id="{44AAF2C7-B12A-6362-58DF-8D79090AA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126" y="2147475"/>
            <a:ext cx="4061548" cy="3468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Lóbulos cerebrales para principiantes - Centros EQ &amp; Psycolab, centro de  Psicología, Neuropsicología, Logopedia, Pedagogía en Benalmádena y Málaga">
            <a:extLst>
              <a:ext uri="{FF2B5EF4-FFF2-40B4-BE49-F238E27FC236}">
                <a16:creationId xmlns:a16="http://schemas.microsoft.com/office/drawing/2014/main" id="{098778D2-DDB1-A615-90ED-E086694D9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473" y="1858675"/>
            <a:ext cx="4684048" cy="3344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E8830AB6-6427-8045-8000-44C10F828377}"/>
              </a:ext>
            </a:extLst>
          </p:cNvPr>
          <p:cNvCxnSpPr/>
          <p:nvPr/>
        </p:nvCxnSpPr>
        <p:spPr>
          <a:xfrm>
            <a:off x="2575560" y="2941320"/>
            <a:ext cx="1630680" cy="1828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9CF966D8-DE29-E046-9936-7093CDE24465}"/>
              </a:ext>
            </a:extLst>
          </p:cNvPr>
          <p:cNvCxnSpPr>
            <a:cxnSpLocks/>
          </p:cNvCxnSpPr>
          <p:nvPr/>
        </p:nvCxnSpPr>
        <p:spPr>
          <a:xfrm flipH="1">
            <a:off x="7157720" y="1676400"/>
            <a:ext cx="843280" cy="9062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27754943-9BA0-CF41-8C51-944F72C2D0F1}"/>
              </a:ext>
            </a:extLst>
          </p:cNvPr>
          <p:cNvCxnSpPr>
            <a:cxnSpLocks/>
          </p:cNvCxnSpPr>
          <p:nvPr/>
        </p:nvCxnSpPr>
        <p:spPr>
          <a:xfrm flipH="1">
            <a:off x="8069326" y="3989797"/>
            <a:ext cx="18544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A65421C2-0022-DF4F-9240-C7676D48F4F7}"/>
              </a:ext>
            </a:extLst>
          </p:cNvPr>
          <p:cNvCxnSpPr>
            <a:cxnSpLocks/>
          </p:cNvCxnSpPr>
          <p:nvPr/>
        </p:nvCxnSpPr>
        <p:spPr>
          <a:xfrm flipV="1">
            <a:off x="3947160" y="4494882"/>
            <a:ext cx="1484156" cy="10592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13A8224-B960-BF4C-BC07-AEE76DF2D1B0}"/>
              </a:ext>
            </a:extLst>
          </p:cNvPr>
          <p:cNvSpPr txBox="1"/>
          <p:nvPr/>
        </p:nvSpPr>
        <p:spPr>
          <a:xfrm>
            <a:off x="488189" y="2087213"/>
            <a:ext cx="2869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Capacidad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de resolver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problemas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CB89890-97CB-4F4F-8467-CD009037C379}"/>
              </a:ext>
            </a:extLst>
          </p:cNvPr>
          <p:cNvSpPr txBox="1"/>
          <p:nvPr/>
        </p:nvSpPr>
        <p:spPr>
          <a:xfrm>
            <a:off x="4271077" y="782378"/>
            <a:ext cx="2869692" cy="913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67" b="1" dirty="0" err="1">
                <a:latin typeface="Arial" panose="020B0604020202020204" pitchFamily="34" charset="0"/>
                <a:cs typeface="Arial" panose="020B0604020202020204" pitchFamily="34" charset="0"/>
              </a:rPr>
              <a:t>Estimulos</a:t>
            </a:r>
            <a:r>
              <a:rPr lang="en-US" sz="2667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b="1" dirty="0" err="1">
                <a:latin typeface="Arial" panose="020B0604020202020204" pitchFamily="34" charset="0"/>
                <a:cs typeface="Arial" panose="020B0604020202020204" pitchFamily="34" charset="0"/>
              </a:rPr>
              <a:t>cerebrales</a:t>
            </a:r>
            <a:endParaRPr lang="en-US" sz="2667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1D0B667-64B4-D549-9472-3EA3FF8BEC47}"/>
              </a:ext>
            </a:extLst>
          </p:cNvPr>
          <p:cNvSpPr txBox="1"/>
          <p:nvPr/>
        </p:nvSpPr>
        <p:spPr>
          <a:xfrm>
            <a:off x="7579361" y="1012145"/>
            <a:ext cx="2869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Integra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información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sensorial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2AD06D8-BEB4-BC48-BAAC-45F0140E5955}"/>
              </a:ext>
            </a:extLst>
          </p:cNvPr>
          <p:cNvSpPr txBox="1"/>
          <p:nvPr/>
        </p:nvSpPr>
        <p:spPr>
          <a:xfrm>
            <a:off x="9014206" y="3124201"/>
            <a:ext cx="28696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Centro de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procesamiento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visual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A3A1754B-6484-EE45-8B57-1660753A08A8}"/>
              </a:ext>
            </a:extLst>
          </p:cNvPr>
          <p:cNvSpPr txBox="1"/>
          <p:nvPr/>
        </p:nvSpPr>
        <p:spPr>
          <a:xfrm>
            <a:off x="7903704" y="5066537"/>
            <a:ext cx="28696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Coordina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movimientos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y balance</a:t>
            </a:r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680D4BBC-3022-D747-A03A-0413AE3514DE}"/>
              </a:ext>
            </a:extLst>
          </p:cNvPr>
          <p:cNvCxnSpPr>
            <a:cxnSpLocks/>
          </p:cNvCxnSpPr>
          <p:nvPr/>
        </p:nvCxnSpPr>
        <p:spPr>
          <a:xfrm flipH="1" flipV="1">
            <a:off x="7405373" y="4941757"/>
            <a:ext cx="976628" cy="4149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2ED2354-9596-CD42-A9CF-56D2CE22B912}"/>
              </a:ext>
            </a:extLst>
          </p:cNvPr>
          <p:cNvSpPr txBox="1"/>
          <p:nvPr/>
        </p:nvSpPr>
        <p:spPr>
          <a:xfrm>
            <a:off x="2113807" y="5529574"/>
            <a:ext cx="2869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Almacenamiento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DA72836-94DB-40F2-EC80-3BFABA618E8A}"/>
              </a:ext>
            </a:extLst>
          </p:cNvPr>
          <p:cNvSpPr/>
          <p:nvPr/>
        </p:nvSpPr>
        <p:spPr>
          <a:xfrm>
            <a:off x="6347810" y="4618508"/>
            <a:ext cx="200371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CEREBELO</a:t>
            </a:r>
          </a:p>
        </p:txBody>
      </p:sp>
    </p:spTree>
    <p:extLst>
      <p:ext uri="{BB962C8B-B14F-4D97-AF65-F5344CB8AC3E}">
        <p14:creationId xmlns:p14="http://schemas.microsoft.com/office/powerpoint/2010/main" val="646850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2258</TotalTime>
  <Words>1232</Words>
  <Application>Microsoft Macintosh PowerPoint</Application>
  <PresentationFormat>Panorámica</PresentationFormat>
  <Paragraphs>125</Paragraphs>
  <Slides>42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42</vt:i4>
      </vt:variant>
    </vt:vector>
  </HeadingPairs>
  <TitlesOfParts>
    <vt:vector size="51" baseType="lpstr">
      <vt:lpstr>Arial</vt:lpstr>
      <vt:lpstr>Calibri</vt:lpstr>
      <vt:lpstr>Calibri Light</vt:lpstr>
      <vt:lpstr>Gotham</vt:lpstr>
      <vt:lpstr>Helvetica</vt:lpstr>
      <vt:lpstr>Montserrat</vt:lpstr>
      <vt:lpstr>Montserrat Medium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Fátima Fernández De Lara Barrón</dc:creator>
  <cp:lastModifiedBy>Fátima Fernández De Lara Barrón</cp:lastModifiedBy>
  <cp:revision>36</cp:revision>
  <dcterms:created xsi:type="dcterms:W3CDTF">2022-09-27T14:04:50Z</dcterms:created>
  <dcterms:modified xsi:type="dcterms:W3CDTF">2024-09-15T05:10:24Z</dcterms:modified>
</cp:coreProperties>
</file>

<file path=docProps/thumbnail.jpeg>
</file>